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71" r:id="rId5"/>
    <p:sldId id="264" r:id="rId6"/>
    <p:sldId id="267" r:id="rId7"/>
    <p:sldId id="261" r:id="rId8"/>
    <p:sldId id="269" r:id="rId9"/>
    <p:sldId id="270" r:id="rId10"/>
    <p:sldId id="268" r:id="rId11"/>
    <p:sldId id="272" r:id="rId12"/>
    <p:sldId id="273" r:id="rId13"/>
    <p:sldId id="277" r:id="rId14"/>
    <p:sldId id="275" r:id="rId15"/>
    <p:sldId id="276" r:id="rId16"/>
    <p:sldId id="278" r:id="rId17"/>
    <p:sldId id="279" r:id="rId18"/>
    <p:sldId id="281" r:id="rId19"/>
    <p:sldId id="28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DA7A61-BE2F-4596-A64D-300E9CFFF981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DFA200C-579E-4811-962B-0659BEB8BB73}">
      <dgm:prSet/>
      <dgm:spPr/>
      <dgm:t>
        <a:bodyPr/>
        <a:lstStyle/>
        <a:p>
          <a:r>
            <a:rPr lang="de-DE" b="1" dirty="0"/>
            <a:t>Aktuelles zur </a:t>
          </a:r>
          <a:r>
            <a:rPr lang="de-DE" b="1" dirty="0" err="1"/>
            <a:t>Rebhuhnkartierung</a:t>
          </a:r>
          <a:r>
            <a:rPr lang="de-DE" b="1" dirty="0"/>
            <a:t> 2022</a:t>
          </a:r>
          <a:endParaRPr lang="en-US" b="1" dirty="0"/>
        </a:p>
      </dgm:t>
    </dgm:pt>
    <dgm:pt modelId="{C2EB9D2A-88FB-4C46-8823-90658836D2A7}" type="parTrans" cxnId="{25BA2E65-207B-4F51-806F-77DCD12541E6}">
      <dgm:prSet/>
      <dgm:spPr/>
      <dgm:t>
        <a:bodyPr/>
        <a:lstStyle/>
        <a:p>
          <a:endParaRPr lang="en-US"/>
        </a:p>
      </dgm:t>
    </dgm:pt>
    <dgm:pt modelId="{F35BD594-7C03-4C83-ACFB-A1B0575918DC}" type="sibTrans" cxnId="{25BA2E65-207B-4F51-806F-77DCD12541E6}">
      <dgm:prSet/>
      <dgm:spPr/>
      <dgm:t>
        <a:bodyPr/>
        <a:lstStyle/>
        <a:p>
          <a:endParaRPr lang="en-US"/>
        </a:p>
      </dgm:t>
    </dgm:pt>
    <dgm:pt modelId="{7B15C184-AD6E-43EB-9E80-9DFC1E889F54}">
      <dgm:prSet/>
      <dgm:spPr/>
      <dgm:t>
        <a:bodyPr/>
        <a:lstStyle/>
        <a:p>
          <a:r>
            <a:rPr lang="de-DE" b="1" dirty="0"/>
            <a:t>Wie läuft das Projekt Allianz für Niederwild weiter?</a:t>
          </a:r>
          <a:endParaRPr lang="en-US" b="1" dirty="0"/>
        </a:p>
      </dgm:t>
    </dgm:pt>
    <dgm:pt modelId="{2A0B1B51-2B5E-4266-8B31-28773A46FD17}" type="parTrans" cxnId="{FDA4E2F5-C615-4FDF-B879-323BEE09F047}">
      <dgm:prSet/>
      <dgm:spPr/>
      <dgm:t>
        <a:bodyPr/>
        <a:lstStyle/>
        <a:p>
          <a:endParaRPr lang="en-US"/>
        </a:p>
      </dgm:t>
    </dgm:pt>
    <dgm:pt modelId="{1A838892-2273-4802-A755-DD27D95158F9}" type="sibTrans" cxnId="{FDA4E2F5-C615-4FDF-B879-323BEE09F047}">
      <dgm:prSet/>
      <dgm:spPr/>
      <dgm:t>
        <a:bodyPr/>
        <a:lstStyle/>
        <a:p>
          <a:endParaRPr lang="en-US"/>
        </a:p>
      </dgm:t>
    </dgm:pt>
    <dgm:pt modelId="{648B87BA-9159-4B35-ADCA-06E6C16B15F7}">
      <dgm:prSet/>
      <dgm:spPr/>
      <dgm:t>
        <a:bodyPr/>
        <a:lstStyle/>
        <a:p>
          <a:r>
            <a:rPr lang="de-DE" b="1" dirty="0" err="1"/>
            <a:t>Faktmaßnahmen</a:t>
          </a:r>
          <a:r>
            <a:rPr lang="de-DE" b="1" dirty="0"/>
            <a:t>, was können wir in unseren Revieren tun?</a:t>
          </a:r>
          <a:endParaRPr lang="en-US" b="1" dirty="0"/>
        </a:p>
      </dgm:t>
    </dgm:pt>
    <dgm:pt modelId="{749B6CC5-57AB-4F64-B469-C7D4CF357653}" type="parTrans" cxnId="{5D5A7514-71BF-401D-A241-D53AEB35978E}">
      <dgm:prSet/>
      <dgm:spPr/>
      <dgm:t>
        <a:bodyPr/>
        <a:lstStyle/>
        <a:p>
          <a:endParaRPr lang="en-US"/>
        </a:p>
      </dgm:t>
    </dgm:pt>
    <dgm:pt modelId="{EFEF78A6-8091-4200-8AA7-1A08134AF5C3}" type="sibTrans" cxnId="{5D5A7514-71BF-401D-A241-D53AEB35978E}">
      <dgm:prSet/>
      <dgm:spPr/>
      <dgm:t>
        <a:bodyPr/>
        <a:lstStyle/>
        <a:p>
          <a:endParaRPr lang="en-US"/>
        </a:p>
      </dgm:t>
    </dgm:pt>
    <dgm:pt modelId="{3D2BE03F-5B22-4B86-B9E2-4C51E5EF5790}" type="pres">
      <dgm:prSet presAssocID="{BCDA7A61-BE2F-4596-A64D-300E9CFFF981}" presName="vert0" presStyleCnt="0">
        <dgm:presLayoutVars>
          <dgm:dir/>
          <dgm:animOne val="branch"/>
          <dgm:animLvl val="lvl"/>
        </dgm:presLayoutVars>
      </dgm:prSet>
      <dgm:spPr/>
    </dgm:pt>
    <dgm:pt modelId="{87100D2B-C430-4185-BD1A-BE1AB4379D8D}" type="pres">
      <dgm:prSet presAssocID="{6DFA200C-579E-4811-962B-0659BEB8BB73}" presName="thickLine" presStyleLbl="alignNode1" presStyleIdx="0" presStyleCnt="3"/>
      <dgm:spPr/>
    </dgm:pt>
    <dgm:pt modelId="{BC379577-0131-444C-8FC4-1C7CE611FCAD}" type="pres">
      <dgm:prSet presAssocID="{6DFA200C-579E-4811-962B-0659BEB8BB73}" presName="horz1" presStyleCnt="0"/>
      <dgm:spPr/>
    </dgm:pt>
    <dgm:pt modelId="{D253A30E-FEAC-45DE-BD39-6813FAD58534}" type="pres">
      <dgm:prSet presAssocID="{6DFA200C-579E-4811-962B-0659BEB8BB73}" presName="tx1" presStyleLbl="revTx" presStyleIdx="0" presStyleCnt="3"/>
      <dgm:spPr/>
    </dgm:pt>
    <dgm:pt modelId="{FD423C45-308A-4A11-BE79-32FA3B87253D}" type="pres">
      <dgm:prSet presAssocID="{6DFA200C-579E-4811-962B-0659BEB8BB73}" presName="vert1" presStyleCnt="0"/>
      <dgm:spPr/>
    </dgm:pt>
    <dgm:pt modelId="{6F9BF803-61C2-43F7-B52D-54687C42A284}" type="pres">
      <dgm:prSet presAssocID="{7B15C184-AD6E-43EB-9E80-9DFC1E889F54}" presName="thickLine" presStyleLbl="alignNode1" presStyleIdx="1" presStyleCnt="3"/>
      <dgm:spPr/>
    </dgm:pt>
    <dgm:pt modelId="{BDA7323C-2AD0-4756-836C-C78322FDDEB9}" type="pres">
      <dgm:prSet presAssocID="{7B15C184-AD6E-43EB-9E80-9DFC1E889F54}" presName="horz1" presStyleCnt="0"/>
      <dgm:spPr/>
    </dgm:pt>
    <dgm:pt modelId="{66C3FA29-63EE-445F-9237-618578FF4637}" type="pres">
      <dgm:prSet presAssocID="{7B15C184-AD6E-43EB-9E80-9DFC1E889F54}" presName="tx1" presStyleLbl="revTx" presStyleIdx="1" presStyleCnt="3"/>
      <dgm:spPr/>
    </dgm:pt>
    <dgm:pt modelId="{4699561A-CBB1-40B2-9769-9BB9CCE7F449}" type="pres">
      <dgm:prSet presAssocID="{7B15C184-AD6E-43EB-9E80-9DFC1E889F54}" presName="vert1" presStyleCnt="0"/>
      <dgm:spPr/>
    </dgm:pt>
    <dgm:pt modelId="{DA0AFCBB-2BF0-49FF-8E1F-7A0B0FD004BA}" type="pres">
      <dgm:prSet presAssocID="{648B87BA-9159-4B35-ADCA-06E6C16B15F7}" presName="thickLine" presStyleLbl="alignNode1" presStyleIdx="2" presStyleCnt="3"/>
      <dgm:spPr/>
    </dgm:pt>
    <dgm:pt modelId="{C98F04D7-14E8-47D3-BC4B-C06E74950C0A}" type="pres">
      <dgm:prSet presAssocID="{648B87BA-9159-4B35-ADCA-06E6C16B15F7}" presName="horz1" presStyleCnt="0"/>
      <dgm:spPr/>
    </dgm:pt>
    <dgm:pt modelId="{5A860B5C-7FDC-4923-A200-31EE4432A744}" type="pres">
      <dgm:prSet presAssocID="{648B87BA-9159-4B35-ADCA-06E6C16B15F7}" presName="tx1" presStyleLbl="revTx" presStyleIdx="2" presStyleCnt="3"/>
      <dgm:spPr/>
    </dgm:pt>
    <dgm:pt modelId="{9494CE02-3AE9-4D3F-99EA-1B9EF30B8233}" type="pres">
      <dgm:prSet presAssocID="{648B87BA-9159-4B35-ADCA-06E6C16B15F7}" presName="vert1" presStyleCnt="0"/>
      <dgm:spPr/>
    </dgm:pt>
  </dgm:ptLst>
  <dgm:cxnLst>
    <dgm:cxn modelId="{BB329102-C5EA-4C7E-8A1F-CC4184BC557A}" type="presOf" srcId="{648B87BA-9159-4B35-ADCA-06E6C16B15F7}" destId="{5A860B5C-7FDC-4923-A200-31EE4432A744}" srcOrd="0" destOrd="0" presId="urn:microsoft.com/office/officeart/2008/layout/LinedList"/>
    <dgm:cxn modelId="{5D5A7514-71BF-401D-A241-D53AEB35978E}" srcId="{BCDA7A61-BE2F-4596-A64D-300E9CFFF981}" destId="{648B87BA-9159-4B35-ADCA-06E6C16B15F7}" srcOrd="2" destOrd="0" parTransId="{749B6CC5-57AB-4F64-B469-C7D4CF357653}" sibTransId="{EFEF78A6-8091-4200-8AA7-1A08134AF5C3}"/>
    <dgm:cxn modelId="{25BA2E65-207B-4F51-806F-77DCD12541E6}" srcId="{BCDA7A61-BE2F-4596-A64D-300E9CFFF981}" destId="{6DFA200C-579E-4811-962B-0659BEB8BB73}" srcOrd="0" destOrd="0" parTransId="{C2EB9D2A-88FB-4C46-8823-90658836D2A7}" sibTransId="{F35BD594-7C03-4C83-ACFB-A1B0575918DC}"/>
    <dgm:cxn modelId="{B09CAA81-6398-45F6-99F1-A812EB842032}" type="presOf" srcId="{6DFA200C-579E-4811-962B-0659BEB8BB73}" destId="{D253A30E-FEAC-45DE-BD39-6813FAD58534}" srcOrd="0" destOrd="0" presId="urn:microsoft.com/office/officeart/2008/layout/LinedList"/>
    <dgm:cxn modelId="{818E1AA3-141E-48F3-9AD9-834540957BB2}" type="presOf" srcId="{7B15C184-AD6E-43EB-9E80-9DFC1E889F54}" destId="{66C3FA29-63EE-445F-9237-618578FF4637}" srcOrd="0" destOrd="0" presId="urn:microsoft.com/office/officeart/2008/layout/LinedList"/>
    <dgm:cxn modelId="{B6E52BC2-2107-4A88-B5B3-18FB3E5A7530}" type="presOf" srcId="{BCDA7A61-BE2F-4596-A64D-300E9CFFF981}" destId="{3D2BE03F-5B22-4B86-B9E2-4C51E5EF5790}" srcOrd="0" destOrd="0" presId="urn:microsoft.com/office/officeart/2008/layout/LinedList"/>
    <dgm:cxn modelId="{FDA4E2F5-C615-4FDF-B879-323BEE09F047}" srcId="{BCDA7A61-BE2F-4596-A64D-300E9CFFF981}" destId="{7B15C184-AD6E-43EB-9E80-9DFC1E889F54}" srcOrd="1" destOrd="0" parTransId="{2A0B1B51-2B5E-4266-8B31-28773A46FD17}" sibTransId="{1A838892-2273-4802-A755-DD27D95158F9}"/>
    <dgm:cxn modelId="{4D231A08-6DBF-4259-B9DC-9CD526C78154}" type="presParOf" srcId="{3D2BE03F-5B22-4B86-B9E2-4C51E5EF5790}" destId="{87100D2B-C430-4185-BD1A-BE1AB4379D8D}" srcOrd="0" destOrd="0" presId="urn:microsoft.com/office/officeart/2008/layout/LinedList"/>
    <dgm:cxn modelId="{8E3898BD-31C0-4AD0-B651-5BBD29C773FA}" type="presParOf" srcId="{3D2BE03F-5B22-4B86-B9E2-4C51E5EF5790}" destId="{BC379577-0131-444C-8FC4-1C7CE611FCAD}" srcOrd="1" destOrd="0" presId="urn:microsoft.com/office/officeart/2008/layout/LinedList"/>
    <dgm:cxn modelId="{2341735D-03D5-4461-8BC8-DE0E317CA357}" type="presParOf" srcId="{BC379577-0131-444C-8FC4-1C7CE611FCAD}" destId="{D253A30E-FEAC-45DE-BD39-6813FAD58534}" srcOrd="0" destOrd="0" presId="urn:microsoft.com/office/officeart/2008/layout/LinedList"/>
    <dgm:cxn modelId="{EF08726F-D4EF-44C0-8FD1-133FF6A0FD1E}" type="presParOf" srcId="{BC379577-0131-444C-8FC4-1C7CE611FCAD}" destId="{FD423C45-308A-4A11-BE79-32FA3B87253D}" srcOrd="1" destOrd="0" presId="urn:microsoft.com/office/officeart/2008/layout/LinedList"/>
    <dgm:cxn modelId="{2E7F9592-0D51-4143-AF1E-AD14A94E48E3}" type="presParOf" srcId="{3D2BE03F-5B22-4B86-B9E2-4C51E5EF5790}" destId="{6F9BF803-61C2-43F7-B52D-54687C42A284}" srcOrd="2" destOrd="0" presId="urn:microsoft.com/office/officeart/2008/layout/LinedList"/>
    <dgm:cxn modelId="{DF55D05D-6182-4B8B-9E1B-A5E144DA996A}" type="presParOf" srcId="{3D2BE03F-5B22-4B86-B9E2-4C51E5EF5790}" destId="{BDA7323C-2AD0-4756-836C-C78322FDDEB9}" srcOrd="3" destOrd="0" presId="urn:microsoft.com/office/officeart/2008/layout/LinedList"/>
    <dgm:cxn modelId="{612A7851-2D6B-4CBF-B7B5-4720389ACD68}" type="presParOf" srcId="{BDA7323C-2AD0-4756-836C-C78322FDDEB9}" destId="{66C3FA29-63EE-445F-9237-618578FF4637}" srcOrd="0" destOrd="0" presId="urn:microsoft.com/office/officeart/2008/layout/LinedList"/>
    <dgm:cxn modelId="{9CD05DE5-3372-497D-B15A-C53E9BB8C9B5}" type="presParOf" srcId="{BDA7323C-2AD0-4756-836C-C78322FDDEB9}" destId="{4699561A-CBB1-40B2-9769-9BB9CCE7F449}" srcOrd="1" destOrd="0" presId="urn:microsoft.com/office/officeart/2008/layout/LinedList"/>
    <dgm:cxn modelId="{9E855722-F4C9-4641-AB80-DFC43FF78040}" type="presParOf" srcId="{3D2BE03F-5B22-4B86-B9E2-4C51E5EF5790}" destId="{DA0AFCBB-2BF0-49FF-8E1F-7A0B0FD004BA}" srcOrd="4" destOrd="0" presId="urn:microsoft.com/office/officeart/2008/layout/LinedList"/>
    <dgm:cxn modelId="{DF165B02-7350-4B06-9652-B936FA72980B}" type="presParOf" srcId="{3D2BE03F-5B22-4B86-B9E2-4C51E5EF5790}" destId="{C98F04D7-14E8-47D3-BC4B-C06E74950C0A}" srcOrd="5" destOrd="0" presId="urn:microsoft.com/office/officeart/2008/layout/LinedList"/>
    <dgm:cxn modelId="{C202B2D5-A5A1-4D19-9687-9EE048835479}" type="presParOf" srcId="{C98F04D7-14E8-47D3-BC4B-C06E74950C0A}" destId="{5A860B5C-7FDC-4923-A200-31EE4432A744}" srcOrd="0" destOrd="0" presId="urn:microsoft.com/office/officeart/2008/layout/LinedList"/>
    <dgm:cxn modelId="{0AFC8ABA-FD9C-4FAD-AB7F-C3030B98CAD0}" type="presParOf" srcId="{C98F04D7-14E8-47D3-BC4B-C06E74950C0A}" destId="{9494CE02-3AE9-4D3F-99EA-1B9EF30B82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00D2B-C430-4185-BD1A-BE1AB4379D8D}">
      <dsp:nvSpPr>
        <dsp:cNvPr id="0" name=""/>
        <dsp:cNvSpPr/>
      </dsp:nvSpPr>
      <dsp:spPr>
        <a:xfrm>
          <a:off x="0" y="2643"/>
          <a:ext cx="57531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3A30E-FEAC-45DE-BD39-6813FAD58534}">
      <dsp:nvSpPr>
        <dsp:cNvPr id="0" name=""/>
        <dsp:cNvSpPr/>
      </dsp:nvSpPr>
      <dsp:spPr>
        <a:xfrm>
          <a:off x="0" y="2643"/>
          <a:ext cx="5753100" cy="1802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/>
            <a:t>Aktuelles zur </a:t>
          </a:r>
          <a:r>
            <a:rPr lang="de-DE" sz="3600" b="1" kern="1200" dirty="0" err="1"/>
            <a:t>Rebhuhnkartierung</a:t>
          </a:r>
          <a:r>
            <a:rPr lang="de-DE" sz="3600" b="1" kern="1200" dirty="0"/>
            <a:t> 2022</a:t>
          </a:r>
          <a:endParaRPr lang="en-US" sz="3600" b="1" kern="1200" dirty="0"/>
        </a:p>
      </dsp:txBody>
      <dsp:txXfrm>
        <a:off x="0" y="2643"/>
        <a:ext cx="5753100" cy="1802696"/>
      </dsp:txXfrm>
    </dsp:sp>
    <dsp:sp modelId="{6F9BF803-61C2-43F7-B52D-54687C42A284}">
      <dsp:nvSpPr>
        <dsp:cNvPr id="0" name=""/>
        <dsp:cNvSpPr/>
      </dsp:nvSpPr>
      <dsp:spPr>
        <a:xfrm>
          <a:off x="0" y="1805339"/>
          <a:ext cx="57531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3FA29-63EE-445F-9237-618578FF4637}">
      <dsp:nvSpPr>
        <dsp:cNvPr id="0" name=""/>
        <dsp:cNvSpPr/>
      </dsp:nvSpPr>
      <dsp:spPr>
        <a:xfrm>
          <a:off x="0" y="1805339"/>
          <a:ext cx="5753100" cy="1802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/>
            <a:t>Wie läuft das Projekt Allianz für Niederwild weiter?</a:t>
          </a:r>
          <a:endParaRPr lang="en-US" sz="3600" b="1" kern="1200" dirty="0"/>
        </a:p>
      </dsp:txBody>
      <dsp:txXfrm>
        <a:off x="0" y="1805339"/>
        <a:ext cx="5753100" cy="1802696"/>
      </dsp:txXfrm>
    </dsp:sp>
    <dsp:sp modelId="{DA0AFCBB-2BF0-49FF-8E1F-7A0B0FD004BA}">
      <dsp:nvSpPr>
        <dsp:cNvPr id="0" name=""/>
        <dsp:cNvSpPr/>
      </dsp:nvSpPr>
      <dsp:spPr>
        <a:xfrm>
          <a:off x="0" y="3608035"/>
          <a:ext cx="57531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60B5C-7FDC-4923-A200-31EE4432A744}">
      <dsp:nvSpPr>
        <dsp:cNvPr id="0" name=""/>
        <dsp:cNvSpPr/>
      </dsp:nvSpPr>
      <dsp:spPr>
        <a:xfrm>
          <a:off x="0" y="3608035"/>
          <a:ext cx="5753100" cy="1802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b="1" kern="1200" dirty="0" err="1"/>
            <a:t>Faktmaßnahmen</a:t>
          </a:r>
          <a:r>
            <a:rPr lang="de-DE" sz="3600" b="1" kern="1200" dirty="0"/>
            <a:t>, was können wir in unseren Revieren tun?</a:t>
          </a:r>
          <a:endParaRPr lang="en-US" sz="3600" b="1" kern="1200" dirty="0"/>
        </a:p>
      </dsp:txBody>
      <dsp:txXfrm>
        <a:off x="0" y="3608035"/>
        <a:ext cx="5753100" cy="1802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C1B6E-88C7-4C60-90BB-1F38CEBB4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AB4934-09E8-4969-BA94-B8C467C2A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083704-D9AA-4317-AFD2-0AD3A144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4C4B52-249F-4F1E-BB90-AD38FA78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FB0293-96BD-4C48-8EEB-E8175619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56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EF439-351D-4538-AD29-4B3299BA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8D2777-17D2-4CB2-92DD-21CC459BD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56C103-127D-42AB-B776-AD4796A9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91EC36-A066-45C1-BECB-8BA08A17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AD374D-460C-4968-BF62-74D50980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AB91CD1-BA33-421B-8505-B6D9A0D74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12C77D-9C3D-4470-9337-EC2AE5EFA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AC5124-9ABE-4B0D-9FD8-A3A539F16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F80423-A40C-49C2-94D4-F75F8132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5295E2-A7A9-41A7-9F05-53CFC6D0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7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6BA81-D4DA-4CCB-9933-A458831C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EC9651-08E1-4ECD-A341-DECAD1F86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1B6E3E-B7A9-4A1B-B21E-D6E91FD8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6FADCD-EBF4-4310-BB31-EF65F9DC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FC3751-572F-4DBD-AB6B-20660857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72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97F71-F6A6-44F4-8BF6-36559FEE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062774-6897-4C63-9FF6-9261713E7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DC995D-B16E-45B9-9885-82B24AB5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1F8166-2AB1-4137-B1CB-33ADCC31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82B8A4-F871-4FDC-B4CB-AF8ABD58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6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D80F7-ED6B-4D5D-90A5-F8B82FEB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23996B-71FD-40E5-A4EC-B693D6E31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AE2945-E8BA-4D22-92E4-C8BC184C2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1DBAA5-9074-447A-AF58-07B1249D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4E6719-2ED9-4657-8E70-F4CE7B5D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325824-047A-4CC6-BCC1-FD5E25D9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49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9E272-DAB4-4AC4-8915-264365E7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490642-18D5-49AB-A06A-93A178646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F6D171-E130-4CD5-BFCE-B972D4F96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EB7E63-E632-4890-9DBE-E8AC5F93B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C3F833E-A24A-4C0A-B4F0-E30C0D612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66B265-6097-417C-B247-FEC5AE90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379B17-F14D-4EC5-8EE0-DFB871DF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831B24-53E5-4815-A59D-4F53A0F7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44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B1A9F-981A-4A3C-A92C-BC3BC7F6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5590E2-AF31-4A3A-80E0-21DA67D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3E0694-0C20-4C74-8348-2C6103A3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F17B99-F500-4679-8EEC-C917888A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6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7BD7E9-78F9-4CA2-9A45-0334DDA9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653907-396D-41C3-8AC4-DE3907B3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D1E236-CE60-4E2A-81E5-AC2655C8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50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98C5C-80F9-407F-9679-28CB8EE5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39BDF2-5691-464F-ADA3-43F7791C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522DFD-E5BA-492E-B22C-61FC8B7E3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97429A-78DC-430E-BD8F-FF44E89D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F72B91-BE06-4340-890F-77E54231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731BD9-AE38-4382-BE9B-800808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68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A24A7-0042-4CA4-A23A-7850E905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005695-BC9C-4E9F-BDEC-8DEC3CE34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CDB001-9380-4F41-B00E-57E67E63B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BBE30A-1223-4409-B6CB-AC6C9279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A3B095-0A0E-4FBF-B2AE-9388536C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071CDE-D97A-4D28-B1A9-A96F83E2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73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EBB3FA6-6443-4DC8-B183-B7A2005BA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4CD354-E18E-4850-A1C5-093107CC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6AA9E3-7A77-40F3-858D-36987EE48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2F302-AC69-48AB-A516-ECF4C1EA60F9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651F1D-6DA9-42DE-8B44-A03F8DB8B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E9D217-46D1-492B-89A7-4561C899C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8D7CF-1BCA-494D-A129-9610A3A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68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, Gras, draußen, Vogel enthält.&#10;&#10;Automatisch generierte Beschreibung">
            <a:extLst>
              <a:ext uri="{FF2B5EF4-FFF2-40B4-BE49-F238E27FC236}">
                <a16:creationId xmlns:a16="http://schemas.microsoft.com/office/drawing/2014/main" id="{93D28799-F1B3-4AAB-B6E2-0B45D187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-1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7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nhaltsplatzhalter 4" descr="Ein Bild, das Gras, draußen, Vogel, Feld enthält.&#10;&#10;Automatisch generierte Beschreibung">
            <a:extLst>
              <a:ext uri="{FF2B5EF4-FFF2-40B4-BE49-F238E27FC236}">
                <a16:creationId xmlns:a16="http://schemas.microsoft.com/office/drawing/2014/main" id="{989F645E-27DE-4C9A-A24D-4A0D930E2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2" b="2"/>
          <a:stretch/>
        </p:blipFill>
        <p:spPr>
          <a:xfrm>
            <a:off x="6176433" y="808100"/>
            <a:ext cx="5372100" cy="524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FC91E96-AF5A-4955-8A0C-D43E2FB17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0" y="643467"/>
            <a:ext cx="40529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4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4716A-FE30-4462-8588-5C4355AA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584"/>
          </a:xfrm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Ergebnis März 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3DF1DA-E620-4A32-9935-B49D3D4FA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200" b="1" dirty="0"/>
              <a:t>1. Zählung</a:t>
            </a:r>
          </a:p>
          <a:p>
            <a:pPr marL="0" indent="0">
              <a:buNone/>
            </a:pPr>
            <a:r>
              <a:rPr lang="de-DE" dirty="0"/>
              <a:t>57 </a:t>
            </a:r>
            <a:r>
              <a:rPr lang="de-DE" dirty="0" err="1"/>
              <a:t>Rebhähne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19 </a:t>
            </a:r>
            <a:r>
              <a:rPr lang="de-DE" dirty="0" err="1"/>
              <a:t>Rebhennen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13 unbestimmt </a:t>
            </a:r>
          </a:p>
          <a:p>
            <a:pPr marL="0" indent="0">
              <a:buNone/>
            </a:pPr>
            <a:r>
              <a:rPr lang="de-DE" dirty="0"/>
              <a:t>Summe 89</a:t>
            </a:r>
          </a:p>
          <a:p>
            <a:pPr marL="0" indent="0">
              <a:buNone/>
            </a:pPr>
            <a:r>
              <a:rPr lang="de-DE" sz="3200" dirty="0"/>
              <a:t>                                                                       </a:t>
            </a:r>
            <a:r>
              <a:rPr lang="de-DE" sz="3200" b="1" dirty="0"/>
              <a:t>2.Zählung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42 </a:t>
            </a:r>
            <a:r>
              <a:rPr lang="de-DE" dirty="0" err="1"/>
              <a:t>Rebhähne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19 </a:t>
            </a:r>
            <a:r>
              <a:rPr lang="de-DE" dirty="0" err="1"/>
              <a:t>Rebhennen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2 unbestimmt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Summe 63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Ein Bild, das Gras, draußen, Vogel, Hühnervogel enthält.&#10;&#10;Automatisch generierte Beschreibung">
            <a:extLst>
              <a:ext uri="{FF2B5EF4-FFF2-40B4-BE49-F238E27FC236}">
                <a16:creationId xmlns:a16="http://schemas.microsoft.com/office/drawing/2014/main" id="{80B486A2-3F56-4E9F-9731-9251065D3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1278383"/>
            <a:ext cx="3466570" cy="2231997"/>
          </a:xfrm>
          <a:prstGeom prst="rect">
            <a:avLst/>
          </a:prstGeom>
        </p:spPr>
      </p:pic>
      <p:pic>
        <p:nvPicPr>
          <p:cNvPr id="7" name="Grafik 6" descr="Ein Bild, das Gras, draußen, Vogel, stehend enthält.&#10;&#10;Automatisch generierte Beschreibung">
            <a:extLst>
              <a:ext uri="{FF2B5EF4-FFF2-40B4-BE49-F238E27FC236}">
                <a16:creationId xmlns:a16="http://schemas.microsoft.com/office/drawing/2014/main" id="{A446F31C-E660-44F6-8AE6-DA8E23D7A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47" y="3902924"/>
            <a:ext cx="3416476" cy="23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BC27D-3CD3-4E56-8F2C-AEC4542F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284085"/>
            <a:ext cx="6586491" cy="1322773"/>
          </a:xfrm>
        </p:spPr>
        <p:txBody>
          <a:bodyPr anchor="b">
            <a:normAutofit/>
          </a:bodyPr>
          <a:lstStyle/>
          <a:p>
            <a:pPr algn="ctr"/>
            <a:r>
              <a:rPr lang="de-DE" b="1" dirty="0">
                <a:latin typeface="+mn-lt"/>
              </a:rPr>
              <a:t>Gesamtergebnis „Statistik“ Auswertung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099468-667F-46A7-A385-637712B6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3" y="2115117"/>
            <a:ext cx="6470987" cy="437445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e-DE" b="1" dirty="0"/>
              <a:t>Im Schnitt</a:t>
            </a:r>
          </a:p>
          <a:p>
            <a:pPr marL="0" indent="0">
              <a:buNone/>
            </a:pPr>
            <a:r>
              <a:rPr lang="de-DE" sz="2400" b="1" dirty="0"/>
              <a:t>49,5 </a:t>
            </a:r>
            <a:r>
              <a:rPr lang="de-DE" sz="2400" b="1" dirty="0" err="1"/>
              <a:t>Rebhähne</a:t>
            </a:r>
            <a:r>
              <a:rPr lang="de-DE" sz="2400" b="1" dirty="0"/>
              <a:t>     19 </a:t>
            </a:r>
            <a:r>
              <a:rPr lang="de-DE" sz="2400" b="1" dirty="0" err="1"/>
              <a:t>Rebhennen</a:t>
            </a:r>
            <a:r>
              <a:rPr lang="de-DE" sz="2400" b="1" dirty="0"/>
              <a:t>    7,5 unbestimmt</a:t>
            </a:r>
          </a:p>
          <a:p>
            <a:pPr marL="0" indent="0">
              <a:buNone/>
            </a:pPr>
            <a:endParaRPr lang="de-DE" sz="2400" dirty="0"/>
          </a:p>
          <a:p>
            <a:pPr marL="0" indent="0" algn="ctr">
              <a:buNone/>
            </a:pPr>
            <a:r>
              <a:rPr lang="de-DE" b="1" dirty="0"/>
              <a:t>Erfreulich</a:t>
            </a:r>
          </a:p>
          <a:p>
            <a:pPr marL="0" indent="0" algn="ctr">
              <a:buNone/>
            </a:pPr>
            <a:r>
              <a:rPr lang="de-DE" sz="2400" b="1" dirty="0"/>
              <a:t>Steigerung von ca. 20% zum letzten Jahr</a:t>
            </a:r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Rebhühner waren mehr auf der Gesamtfläche verteilt</a:t>
            </a:r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Landesweit mit an der Spitze</a:t>
            </a:r>
          </a:p>
        </p:txBody>
      </p:sp>
      <p:pic>
        <p:nvPicPr>
          <p:cNvPr id="5" name="Grafik 4" descr="Ein Bild, das Gras, draußen, Baum, Vogel enthält.&#10;&#10;Automatisch generierte Beschreibung">
            <a:extLst>
              <a:ext uri="{FF2B5EF4-FFF2-40B4-BE49-F238E27FC236}">
                <a16:creationId xmlns:a16="http://schemas.microsoft.com/office/drawing/2014/main" id="{1613192A-3AEF-457B-B3F4-EE770B1B5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r="22427" b="-2"/>
          <a:stretch/>
        </p:blipFill>
        <p:spPr>
          <a:xfrm>
            <a:off x="1236194" y="1"/>
            <a:ext cx="2321046" cy="3433818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49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draußen, Vogel, Gras, Boden enthält.&#10;&#10;Automatisch generierte Beschreibung">
            <a:extLst>
              <a:ext uri="{FF2B5EF4-FFF2-40B4-BE49-F238E27FC236}">
                <a16:creationId xmlns:a16="http://schemas.microsoft.com/office/drawing/2014/main" id="{6132F44A-1603-4BA5-883A-03DD388E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2" y="3906915"/>
            <a:ext cx="3236499" cy="25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35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0A667-8CCA-48BD-9F6E-91E7B45E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3058"/>
          </a:xfrm>
        </p:spPr>
        <p:txBody>
          <a:bodyPr/>
          <a:lstStyle/>
          <a:p>
            <a:r>
              <a:rPr lang="de-DE" b="1" dirty="0"/>
              <a:t>Entwicklung Rebhuhn realistisch betrachtet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BDA8D6-10DC-4ABA-AE07-D3D8A3123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348"/>
            <a:ext cx="10515600" cy="4605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b="1" dirty="0"/>
              <a:t>Bei einer positiven Entwicklung spielen immer mehrere Faktoren gleichzeitig eine Rolle</a:t>
            </a:r>
          </a:p>
          <a:p>
            <a:pPr marL="0" indent="0" algn="ctr">
              <a:buNone/>
            </a:pPr>
            <a:r>
              <a:rPr lang="de-DE" b="1" dirty="0"/>
              <a:t>Wir hatten Glück mit dem Wetter, hauptsächlich Frühjahr</a:t>
            </a:r>
          </a:p>
          <a:p>
            <a:pPr marL="0" indent="0" algn="ctr">
              <a:buNone/>
            </a:pPr>
            <a:r>
              <a:rPr lang="de-DE" b="1" dirty="0"/>
              <a:t>Fuchs hat sich durch Staube und Räude selber dezimiert</a:t>
            </a:r>
          </a:p>
          <a:p>
            <a:pPr marL="0" indent="0" algn="ctr">
              <a:buNone/>
            </a:pPr>
            <a:r>
              <a:rPr lang="de-DE" b="1" dirty="0"/>
              <a:t>Keine Krankheiten</a:t>
            </a:r>
          </a:p>
          <a:p>
            <a:pPr marL="0" indent="0" algn="ctr">
              <a:buNone/>
            </a:pPr>
            <a:r>
              <a:rPr lang="de-DE" b="1" dirty="0"/>
              <a:t>Lebensraum hat sich verbessert</a:t>
            </a:r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b="1" dirty="0">
                <a:solidFill>
                  <a:srgbClr val="FF0000"/>
                </a:solidFill>
              </a:rPr>
              <a:t>Das alles kann sich schnell ändern und der Bestand ist weiterhin noch nicht so stabil, dass er hier Rückschläge ohne weiteres verkraftet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2251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649FA-F4B1-4A20-9D01-1B6A344E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latin typeface="+mn-lt"/>
              </a:rPr>
              <a:t>Wenn es dem Rebhuhn gut geht, geht es auch dem Feldhasen gut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39A2EA-1AD0-4D75-B0D5-45F835D56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/>
              <a:t>Niederwildzensus auf den </a:t>
            </a:r>
            <a:r>
              <a:rPr lang="de-DE" b="1" dirty="0" err="1"/>
              <a:t>Filder</a:t>
            </a:r>
            <a:r>
              <a:rPr lang="de-DE" b="1" dirty="0"/>
              <a:t> </a:t>
            </a:r>
          </a:p>
          <a:p>
            <a:pPr marL="0" indent="0" algn="ctr">
              <a:buNone/>
            </a:pPr>
            <a:r>
              <a:rPr lang="de-DE" b="1" dirty="0"/>
              <a:t>Entwicklung Hasen/100ha Feldfläche von 2005 bis 2021</a:t>
            </a:r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sz="3600" b="1" dirty="0"/>
              <a:t>2005 </a:t>
            </a:r>
          </a:p>
          <a:p>
            <a:pPr marL="0" indent="0" algn="ctr">
              <a:buNone/>
            </a:pPr>
            <a:r>
              <a:rPr lang="de-DE" b="1" dirty="0"/>
              <a:t>20 Hasen/100ha Feldfläche</a:t>
            </a:r>
          </a:p>
          <a:p>
            <a:pPr marL="0" indent="0" algn="ctr">
              <a:buNone/>
            </a:pPr>
            <a:r>
              <a:rPr lang="de-DE" sz="3600" b="1" dirty="0"/>
              <a:t>2021 </a:t>
            </a:r>
          </a:p>
          <a:p>
            <a:pPr marL="0" indent="0" algn="ctr">
              <a:buNone/>
            </a:pPr>
            <a:r>
              <a:rPr lang="de-DE" b="1" dirty="0"/>
              <a:t>50 Hasen/100ha Feldfläche</a:t>
            </a:r>
          </a:p>
          <a:p>
            <a:pPr marL="0" indent="0" algn="ctr">
              <a:buNone/>
            </a:pPr>
            <a:r>
              <a:rPr lang="de-DE" sz="3200" b="1" dirty="0"/>
              <a:t>Feldhasendichte in Baden-Württemberg 20-25 Hasen/100ha</a:t>
            </a:r>
          </a:p>
        </p:txBody>
      </p:sp>
      <p:pic>
        <p:nvPicPr>
          <p:cNvPr id="8" name="Grafik 7" descr="Ein Bild, das Gras, draußen, stehend, Säugetier enthält.&#10;&#10;Automatisch generierte Beschreibung">
            <a:extLst>
              <a:ext uri="{FF2B5EF4-FFF2-40B4-BE49-F238E27FC236}">
                <a16:creationId xmlns:a16="http://schemas.microsoft.com/office/drawing/2014/main" id="{ED112BA3-966D-439C-BDA8-2E492613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94" y="3007468"/>
            <a:ext cx="2940201" cy="19876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1CCFCB-7415-4D60-A97A-24AA8AC67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95" y="3048377"/>
            <a:ext cx="2781169" cy="23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AA310-F2E5-41D2-BA4F-79AE4BAC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626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/>
              <a:t>Wie läuft das Projekt Allianz für Niederwild weiter?</a:t>
            </a:r>
            <a:br>
              <a:rPr lang="en-US" b="1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BE119E-08D9-40EA-A90D-199B0BD3D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880"/>
            <a:ext cx="10515600" cy="4499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b="1" dirty="0"/>
              <a:t>Im Landesjagdverband wird eine Vollzeitstelle geschaffen, die Landesweit die Lokalprojekte betreut.</a:t>
            </a:r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Es folgt eine Beratung der Hegeringleiter und der Jägerschaft, sowie  bei den Landwirten und Kommunen</a:t>
            </a:r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Die Hegeringleiter bzw. Jagdpächter sollten dann das </a:t>
            </a:r>
            <a:r>
              <a:rPr lang="de-DE" sz="3200" b="1" dirty="0">
                <a:solidFill>
                  <a:srgbClr val="FF0000"/>
                </a:solidFill>
              </a:rPr>
              <a:t>federführend </a:t>
            </a:r>
            <a:r>
              <a:rPr lang="de-DE" b="1" dirty="0"/>
              <a:t>an der Basis umsetzen.  </a:t>
            </a:r>
          </a:p>
        </p:txBody>
      </p:sp>
    </p:spTree>
    <p:extLst>
      <p:ext uri="{BB962C8B-B14F-4D97-AF65-F5344CB8AC3E}">
        <p14:creationId xmlns:p14="http://schemas.microsoft.com/office/powerpoint/2010/main" val="25634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E39D0-9603-410E-B498-1DD2B01D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>
                <a:latin typeface="+mn-lt"/>
              </a:rPr>
              <a:t>Unsere Aufgaben!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1235C-9C39-4002-AEEC-2D15A8661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076"/>
            <a:ext cx="10515600" cy="5093887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/>
              <a:t>Intensive </a:t>
            </a:r>
            <a:r>
              <a:rPr lang="de-DE" b="1" dirty="0" err="1"/>
              <a:t>Prädatorenbejagung</a:t>
            </a: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Zusammenarbeit mit Kommunen, Landwirte und Naturschutzverbände fördern, hier das Heft in die Hand nehmen</a:t>
            </a:r>
          </a:p>
          <a:p>
            <a:pPr marL="0" indent="0" algn="ctr">
              <a:buNone/>
            </a:pPr>
            <a:r>
              <a:rPr lang="de-DE" b="1" dirty="0"/>
              <a:t>Lebensräume schaffen</a:t>
            </a:r>
          </a:p>
          <a:p>
            <a:pPr marL="0" indent="0" algn="ctr">
              <a:buNone/>
            </a:pPr>
            <a:r>
              <a:rPr lang="de-DE" b="1" dirty="0"/>
              <a:t>Blühflächen und Futterstellen anlegen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B6C81202-0ADF-456C-8699-4BA3BD695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8" r="1" b="2110"/>
          <a:stretch/>
        </p:blipFill>
        <p:spPr>
          <a:xfrm>
            <a:off x="9674558" y="3901716"/>
            <a:ext cx="2371149" cy="2455323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Grafik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9B26A644-F78D-41EE-93BD-59D24CD59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12150" b="3"/>
          <a:stretch/>
        </p:blipFill>
        <p:spPr>
          <a:xfrm>
            <a:off x="592448" y="3733822"/>
            <a:ext cx="3816944" cy="244314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7" name="Grafik 6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59895BA2-5752-447F-B188-E9AF3078A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79" y="3744774"/>
            <a:ext cx="4812813" cy="25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0F65C-0C7A-4061-AF3A-1BEC020F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b="1" dirty="0">
                <a:effectLst/>
                <a:latin typeface="+mn-lt"/>
              </a:rPr>
              <a:t>Förderprogramm für Agrarumwelt, Klimaschutz und Tierwohl Mit FAKT E7 und E8 „Mehrjährige Blühflächen“ anlegen</a:t>
            </a:r>
            <a:endParaRPr lang="de-DE" sz="32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D989CE-C9A5-4182-8F03-AF0BA4530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/>
              <a:t>Das Rebhuhn braucht einfach mind. 2 Jahre bis es vertrauen für eine Brutstätte hat</a:t>
            </a:r>
          </a:p>
          <a:p>
            <a:pPr marL="0" indent="0" algn="ctr">
              <a:buNone/>
            </a:pPr>
            <a:r>
              <a:rPr lang="de-DE" b="1" dirty="0"/>
              <a:t>FAKT E7 und E8 interessante Maßnahme für Landwirt und Niederwildhege</a:t>
            </a:r>
          </a:p>
          <a:p>
            <a:pPr marL="0" indent="0" algn="ctr">
              <a:buNone/>
            </a:pPr>
            <a:r>
              <a:rPr lang="de-DE" b="1" dirty="0"/>
              <a:t>Broschüren liegen bei mir aus, bitte Landwirte darauf ansprechen</a:t>
            </a:r>
          </a:p>
        </p:txBody>
      </p:sp>
      <p:pic>
        <p:nvPicPr>
          <p:cNvPr id="5" name="Grafik 4" descr="Ein Bild, das Blume, Gras, draußen, Baum enthält.&#10;&#10;Automatisch generierte Beschreibung">
            <a:extLst>
              <a:ext uri="{FF2B5EF4-FFF2-40B4-BE49-F238E27FC236}">
                <a16:creationId xmlns:a16="http://schemas.microsoft.com/office/drawing/2014/main" id="{C65B5A75-FCE6-413B-A294-AA28EA6B8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35928"/>
            <a:ext cx="4168698" cy="1897254"/>
          </a:xfrm>
          <a:prstGeom prst="rect">
            <a:avLst/>
          </a:prstGeom>
        </p:spPr>
      </p:pic>
      <p:pic>
        <p:nvPicPr>
          <p:cNvPr id="6" name="Grafik 5" descr="Ein Bild, das draußen, Vogel, Gras, Boden enthält.&#10;&#10;Automatisch generierte Beschreibung">
            <a:extLst>
              <a:ext uri="{FF2B5EF4-FFF2-40B4-BE49-F238E27FC236}">
                <a16:creationId xmlns:a16="http://schemas.microsoft.com/office/drawing/2014/main" id="{E509B717-5716-4266-A8F1-82115B73E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34" y="4197840"/>
            <a:ext cx="2649266" cy="21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draußen, Vogel, Gras, Boden enthält.&#10;&#10;Automatisch generierte Beschreibung">
            <a:extLst>
              <a:ext uri="{FF2B5EF4-FFF2-40B4-BE49-F238E27FC236}">
                <a16:creationId xmlns:a16="http://schemas.microsoft.com/office/drawing/2014/main" id="{11DA6C5E-D4BB-4CDD-B977-FBEDA150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r="-1" b="21916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AF4C9F0-423B-408D-3967-63A3E2F41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666593"/>
            <a:ext cx="9565028" cy="1619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err="1"/>
              <a:t>Fragen</a:t>
            </a:r>
            <a:r>
              <a:rPr lang="en-US" sz="88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33016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428CA2">
            <a:hlinkClick r:id="" action="ppaction://media"/>
            <a:extLst>
              <a:ext uri="{FF2B5EF4-FFF2-40B4-BE49-F238E27FC236}">
                <a16:creationId xmlns:a16="http://schemas.microsoft.com/office/drawing/2014/main" id="{23942FDA-390B-4634-838F-305D0F090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11953134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0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6EA701-5DE6-41F9-BEA2-A91ABBE8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rgbClr val="FFFFFF"/>
                </a:solidFill>
              </a:rPr>
              <a:t>Allianz für Niederwild</a:t>
            </a:r>
            <a:endParaRPr lang="de-DE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5B3FF78C-4C8E-8CEF-32E2-EEA1353DFD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605628"/>
              </p:ext>
            </p:extLst>
          </p:nvPr>
        </p:nvGraphicFramePr>
        <p:xfrm>
          <a:off x="5600700" y="623888"/>
          <a:ext cx="5753100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 descr="Ein Bild, das Text, Gras, draußen, Vogel enthält.&#10;&#10;Automatisch generierte Beschreibung">
            <a:extLst>
              <a:ext uri="{FF2B5EF4-FFF2-40B4-BE49-F238E27FC236}">
                <a16:creationId xmlns:a16="http://schemas.microsoft.com/office/drawing/2014/main" id="{891B826D-1A2E-47FE-8B5D-6BB9DCF34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" y="1891862"/>
            <a:ext cx="5048825" cy="24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Baum, Gras, stehend enthält.&#10;&#10;Automatisch generierte Beschreibung">
            <a:extLst>
              <a:ext uri="{FF2B5EF4-FFF2-40B4-BE49-F238E27FC236}">
                <a16:creationId xmlns:a16="http://schemas.microsoft.com/office/drawing/2014/main" id="{6FC9996C-8182-46E1-990C-CD8ADD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r="2415"/>
          <a:stretch/>
        </p:blipFill>
        <p:spPr>
          <a:xfrm>
            <a:off x="5389328" y="10"/>
            <a:ext cx="6666392" cy="6545756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974EE2-C687-4964-B33B-02332177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646772"/>
            <a:ext cx="4782458" cy="1572322"/>
          </a:xfrm>
        </p:spPr>
        <p:txBody>
          <a:bodyPr>
            <a:normAutofit/>
          </a:bodyPr>
          <a:lstStyle/>
          <a:p>
            <a:pPr algn="ctr"/>
            <a:r>
              <a:rPr lang="de-DE" b="1" dirty="0" err="1">
                <a:latin typeface="+mn-lt"/>
              </a:rPr>
              <a:t>Rebhuhnkartierung</a:t>
            </a:r>
            <a:r>
              <a:rPr lang="de-DE" b="1" dirty="0">
                <a:latin typeface="+mn-lt"/>
              </a:rPr>
              <a:t> März 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E3F6B1-0285-41C1-A176-642749857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de-DE" sz="2400" b="1" dirty="0"/>
              <a:t>An zwei Terminen wurde im März in 35 </a:t>
            </a:r>
            <a:r>
              <a:rPr lang="de-DE" sz="2400" b="1" dirty="0" err="1"/>
              <a:t>Transekte</a:t>
            </a:r>
            <a:r>
              <a:rPr lang="de-DE" sz="2400" b="1" dirty="0"/>
              <a:t> gezählt / verhört</a:t>
            </a:r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r>
              <a:rPr lang="de-DE" sz="2400" b="1" dirty="0"/>
              <a:t>Es waren ca. 80 Helfer je Termin im Einsatz unter anderem auch Mitglieder der Jägervereinigung Esslingen</a:t>
            </a:r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r>
              <a:rPr lang="de-DE" sz="2400" b="1" dirty="0"/>
              <a:t>Dafür schon mal vielen Dank</a:t>
            </a:r>
          </a:p>
        </p:txBody>
      </p:sp>
    </p:spTree>
    <p:extLst>
      <p:ext uri="{BB962C8B-B14F-4D97-AF65-F5344CB8AC3E}">
        <p14:creationId xmlns:p14="http://schemas.microsoft.com/office/powerpoint/2010/main" val="57630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Gras, draußen, Feld, Vogel enthält.&#10;&#10;Automatisch generierte Beschreibung">
            <a:extLst>
              <a:ext uri="{FF2B5EF4-FFF2-40B4-BE49-F238E27FC236}">
                <a16:creationId xmlns:a16="http://schemas.microsoft.com/office/drawing/2014/main" id="{67688EE2-0425-4D71-B451-DA88C0E43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" y="216614"/>
            <a:ext cx="5256898" cy="2938999"/>
          </a:xfrm>
          <a:prstGeom prst="rect">
            <a:avLst/>
          </a:prstGeom>
        </p:spPr>
      </p:pic>
      <p:pic>
        <p:nvPicPr>
          <p:cNvPr id="8" name="Grafik 7" descr="Ein Bild, das Gras, draußen, Säugetier, Eichhörnchen enthält.&#10;&#10;Automatisch generierte Beschreibung">
            <a:extLst>
              <a:ext uri="{FF2B5EF4-FFF2-40B4-BE49-F238E27FC236}">
                <a16:creationId xmlns:a16="http://schemas.microsoft.com/office/drawing/2014/main" id="{ADE552E5-CB84-4198-A507-65A3DE16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" y="3334293"/>
            <a:ext cx="4883303" cy="3307094"/>
          </a:xfrm>
          <a:prstGeom prst="rect">
            <a:avLst/>
          </a:prstGeom>
        </p:spPr>
      </p:pic>
      <p:pic>
        <p:nvPicPr>
          <p:cNvPr id="6" name="Inhaltsplatzhalter 4" descr="Ein Bild, das Gras, draußen, Vogel, Feld enthält.&#10;&#10;Automatisch generierte Beschreibung">
            <a:extLst>
              <a:ext uri="{FF2B5EF4-FFF2-40B4-BE49-F238E27FC236}">
                <a16:creationId xmlns:a16="http://schemas.microsoft.com/office/drawing/2014/main" id="{79A43D1F-BCE1-43B6-9C9C-BE58A4FA8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2" b="2"/>
          <a:stretch/>
        </p:blipFill>
        <p:spPr>
          <a:xfrm>
            <a:off x="5714146" y="2003967"/>
            <a:ext cx="2919887" cy="28500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C271A0-64FB-48CE-B172-96B7B16C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859" y="1282700"/>
            <a:ext cx="2575544" cy="4455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+mn-lt"/>
              </a:rPr>
              <a:t>Das </a:t>
            </a:r>
            <a:r>
              <a:rPr lang="en-US" sz="4000" b="1" dirty="0" err="1">
                <a:latin typeface="+mn-lt"/>
              </a:rPr>
              <a:t>Rebhuhn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im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Frühjahr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5334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oden, Hühnervogel, draußen, Vogel enthält.&#10;&#10;Automatisch generierte Beschreibung">
            <a:extLst>
              <a:ext uri="{FF2B5EF4-FFF2-40B4-BE49-F238E27FC236}">
                <a16:creationId xmlns:a16="http://schemas.microsoft.com/office/drawing/2014/main" id="{885D734C-C31D-42B5-9266-A935AF597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9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E80FBC-D160-4AD2-8CDF-D4D9EB95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602167"/>
            <a:ext cx="4782458" cy="1561170"/>
          </a:xfrm>
        </p:spPr>
        <p:txBody>
          <a:bodyPr>
            <a:normAutofit/>
          </a:bodyPr>
          <a:lstStyle/>
          <a:p>
            <a:r>
              <a:rPr lang="de-DE" b="1" dirty="0">
                <a:latin typeface="+mn-lt"/>
              </a:rPr>
              <a:t>Wie läuft so eine Kartierung ab?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80635-2E86-46B2-9D0D-A603C5A61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397512"/>
            <a:ext cx="4782458" cy="3656154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None/>
            </a:pPr>
            <a:r>
              <a:rPr lang="de-DE" sz="3200" b="1" dirty="0"/>
              <a:t>Wir brauchen eine</a:t>
            </a:r>
          </a:p>
          <a:p>
            <a:pPr marL="0" indent="0">
              <a:buNone/>
            </a:pPr>
            <a:endParaRPr lang="de-DE" sz="3200" b="1" dirty="0"/>
          </a:p>
          <a:p>
            <a:pPr marL="0" indent="0">
              <a:buNone/>
            </a:pPr>
            <a:r>
              <a:rPr lang="de-DE" sz="3200" b="1" dirty="0"/>
              <a:t>Revierkarte mit Laufstrecke</a:t>
            </a:r>
          </a:p>
          <a:p>
            <a:pPr marL="0" indent="0">
              <a:buNone/>
            </a:pPr>
            <a:r>
              <a:rPr lang="de-DE" sz="3200" b="1" dirty="0"/>
              <a:t>Protokollbogen</a:t>
            </a:r>
          </a:p>
          <a:p>
            <a:pPr marL="0" indent="0">
              <a:buNone/>
            </a:pPr>
            <a:r>
              <a:rPr lang="de-DE" sz="3200" b="1" dirty="0"/>
              <a:t>Klemmbrett</a:t>
            </a:r>
          </a:p>
          <a:p>
            <a:pPr marL="0" indent="0">
              <a:buNone/>
            </a:pPr>
            <a:r>
              <a:rPr lang="de-DE" sz="3200" b="1" dirty="0"/>
              <a:t>Abspielgerät mit Lautsprecher</a:t>
            </a:r>
          </a:p>
          <a:p>
            <a:pPr marL="0" indent="0">
              <a:buNone/>
            </a:pPr>
            <a:r>
              <a:rPr lang="de-DE" sz="3200" b="1" dirty="0"/>
              <a:t>Fernglas</a:t>
            </a:r>
          </a:p>
          <a:p>
            <a:pPr marL="0" indent="0">
              <a:buNone/>
            </a:pPr>
            <a:r>
              <a:rPr lang="de-DE" sz="3200" b="1" dirty="0"/>
              <a:t>Wärmebildkamera</a:t>
            </a:r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480052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649E3D7-D357-4D6F-ADBF-C5BFB44E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7" y="0"/>
            <a:ext cx="1131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CDCC55A-F50C-44E6-B8DC-2A1C73737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6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09DD42-AB45-4533-B673-0EC1AB31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4168" cy="1197864"/>
          </a:xfrm>
        </p:spPr>
        <p:txBody>
          <a:bodyPr>
            <a:normAutofit/>
          </a:bodyPr>
          <a:lstStyle/>
          <a:p>
            <a:pPr algn="ctr"/>
            <a:r>
              <a:rPr lang="de-DE" sz="3700" b="1" dirty="0" err="1">
                <a:latin typeface="+mn-lt"/>
              </a:rPr>
              <a:t>Rebhuhnkartierung</a:t>
            </a:r>
            <a:r>
              <a:rPr lang="de-DE" sz="3700" b="1" dirty="0">
                <a:latin typeface="+mn-lt"/>
              </a:rPr>
              <a:t> März 2022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AA0D0D-809B-42D5-B49C-9B99CFED2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154168" cy="41239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3200" b="1" dirty="0">
                <a:effectLst/>
                <a:ea typeface="Times New Roman" panose="02020603050405020304" pitchFamily="18" charset="0"/>
              </a:rPr>
              <a:t>Die günstigste Tageszeit um rufende </a:t>
            </a:r>
            <a:r>
              <a:rPr lang="de-DE" sz="3200" b="1" dirty="0" err="1">
                <a:effectLst/>
                <a:ea typeface="Times New Roman" panose="02020603050405020304" pitchFamily="18" charset="0"/>
              </a:rPr>
              <a:t>Rebhähne</a:t>
            </a:r>
            <a:r>
              <a:rPr lang="de-DE" sz="3200" b="1" dirty="0">
                <a:effectLst/>
                <a:ea typeface="Times New Roman" panose="02020603050405020304" pitchFamily="18" charset="0"/>
              </a:rPr>
              <a:t> zu hören beginnt etwa eine halbe Stunde vor Sonnenuntergang bis zur völligen Dunkelheit</a:t>
            </a:r>
          </a:p>
          <a:p>
            <a:pPr marL="0" indent="0">
              <a:buNone/>
            </a:pPr>
            <a:endParaRPr lang="de-DE" sz="3200" b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3200" b="1" dirty="0">
                <a:effectLst/>
                <a:ea typeface="Times New Roman" panose="02020603050405020304" pitchFamily="18" charset="0"/>
              </a:rPr>
              <a:t>Ideales Wetter „warm und windstill“ </a:t>
            </a:r>
            <a:endParaRPr lang="de-DE" sz="3200" b="1" dirty="0"/>
          </a:p>
        </p:txBody>
      </p:sp>
      <p:pic>
        <p:nvPicPr>
          <p:cNvPr id="5" name="Grafik 4" descr="Ein Bild, das Gras, draußen, Vogel, Fasanenartige enthält.&#10;&#10;Automatisch generierte Beschreibung">
            <a:extLst>
              <a:ext uri="{FF2B5EF4-FFF2-40B4-BE49-F238E27FC236}">
                <a16:creationId xmlns:a16="http://schemas.microsoft.com/office/drawing/2014/main" id="{0C1B429C-DD50-4D28-8050-EE1AC751E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901"/>
          <a:stretch/>
        </p:blipFill>
        <p:spPr>
          <a:xfrm>
            <a:off x="6696891" y="10"/>
            <a:ext cx="549510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7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D70044-5D59-4BF4-85C2-8D07CB06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244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de-DE" sz="4000"/>
              <a:t> </a:t>
            </a:r>
          </a:p>
        </p:txBody>
      </p:sp>
      <p:pic>
        <p:nvPicPr>
          <p:cNvPr id="4" name="Grafik 3" descr="Ein Bild, das blau enthält.&#10;&#10;Automatisch generierte Beschreibung">
            <a:extLst>
              <a:ext uri="{FF2B5EF4-FFF2-40B4-BE49-F238E27FC236}">
                <a16:creationId xmlns:a16="http://schemas.microsoft.com/office/drawing/2014/main" id="{D2ADE309-D801-45DF-ADED-418F61C5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r="-2" b="24843"/>
          <a:stretch/>
        </p:blipFill>
        <p:spPr>
          <a:xfrm>
            <a:off x="491149" y="343454"/>
            <a:ext cx="3735162" cy="2257865"/>
          </a:xfrm>
          <a:prstGeom prst="rect">
            <a:avLst/>
          </a:prstGeom>
        </p:spPr>
      </p:pic>
      <p:pic>
        <p:nvPicPr>
          <p:cNvPr id="6" name="Grafik 5" descr="Ein Bild, das draußen, Person enthält.&#10;&#10;Automatisch generierte Beschreibung">
            <a:extLst>
              <a:ext uri="{FF2B5EF4-FFF2-40B4-BE49-F238E27FC236}">
                <a16:creationId xmlns:a16="http://schemas.microsoft.com/office/drawing/2014/main" id="{FF23DE4C-DCD5-4C19-AA68-2207DABAD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624"/>
          <a:stretch/>
        </p:blipFill>
        <p:spPr>
          <a:xfrm>
            <a:off x="322086" y="2821260"/>
            <a:ext cx="5536806" cy="33500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FC450B-4191-4804-8249-11905C4C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244" y="747132"/>
            <a:ext cx="4929556" cy="5415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Mit Hilfe einer Klangattrappe wird der </a:t>
            </a:r>
            <a:r>
              <a:rPr lang="de-DE" b="1" dirty="0" err="1"/>
              <a:t>Rebhahn</a:t>
            </a:r>
            <a:r>
              <a:rPr lang="de-DE" b="1" dirty="0"/>
              <a:t> zum Rufen animiert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Der </a:t>
            </a:r>
            <a:r>
              <a:rPr lang="de-DE" b="1" dirty="0" err="1"/>
              <a:t>Rebhahn</a:t>
            </a:r>
            <a:r>
              <a:rPr lang="de-DE" b="1" dirty="0"/>
              <a:t> wittert einen möglichen Konkurrenten und antwortet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Der Hahn ist oftmals sehr mutig, verfolgt den Zählhelfer und der eine oder andere wurde auch schon angegriffen</a:t>
            </a:r>
          </a:p>
        </p:txBody>
      </p:sp>
    </p:spTree>
    <p:extLst>
      <p:ext uri="{BB962C8B-B14F-4D97-AF65-F5344CB8AC3E}">
        <p14:creationId xmlns:p14="http://schemas.microsoft.com/office/powerpoint/2010/main" val="4037498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Office PowerPoint</Application>
  <PresentationFormat>Breitbild</PresentationFormat>
  <Paragraphs>84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Office</vt:lpstr>
      <vt:lpstr>PowerPoint-Präsentation</vt:lpstr>
      <vt:lpstr>Allianz für Niederwild</vt:lpstr>
      <vt:lpstr>Rebhuhnkartierung März 2022</vt:lpstr>
      <vt:lpstr>Das Rebhuhn im Frühjahr</vt:lpstr>
      <vt:lpstr>Wie läuft so eine Kartierung ab?</vt:lpstr>
      <vt:lpstr>PowerPoint-Präsentation</vt:lpstr>
      <vt:lpstr>PowerPoint-Präsentation</vt:lpstr>
      <vt:lpstr>Rebhuhnkartierung März 2022</vt:lpstr>
      <vt:lpstr> </vt:lpstr>
      <vt:lpstr>PowerPoint-Präsentation</vt:lpstr>
      <vt:lpstr>Ergebnis März 2022</vt:lpstr>
      <vt:lpstr>Gesamtergebnis „Statistik“ Auswertung</vt:lpstr>
      <vt:lpstr>Entwicklung Rebhuhn realistisch betrachtet</vt:lpstr>
      <vt:lpstr>Wenn es dem Rebhuhn gut geht, geht es auch dem Feldhasen gut</vt:lpstr>
      <vt:lpstr> Wie läuft das Projekt Allianz für Niederwild weiter? </vt:lpstr>
      <vt:lpstr>Unsere Aufgaben!</vt:lpstr>
      <vt:lpstr>Förderprogramm für Agrarumwelt, Klimaschutz und Tierwohl Mit FAKT E7 und E8 „Mehrjährige Blühflächen“ anlegen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Wolfgang Hinderer</dc:creator>
  <cp:lastModifiedBy>Wolfgang Hinderer</cp:lastModifiedBy>
  <cp:revision>9</cp:revision>
  <dcterms:created xsi:type="dcterms:W3CDTF">2022-04-26T05:46:43Z</dcterms:created>
  <dcterms:modified xsi:type="dcterms:W3CDTF">2022-04-28T07:44:35Z</dcterms:modified>
</cp:coreProperties>
</file>