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0"/>
  </p:notesMasterIdLst>
  <p:sldIdLst>
    <p:sldId id="256" r:id="rId2"/>
    <p:sldId id="285" r:id="rId3"/>
    <p:sldId id="297" r:id="rId4"/>
    <p:sldId id="289" r:id="rId5"/>
    <p:sldId id="287" r:id="rId6"/>
    <p:sldId id="311" r:id="rId7"/>
    <p:sldId id="308" r:id="rId8"/>
    <p:sldId id="309" r:id="rId9"/>
    <p:sldId id="282" r:id="rId10"/>
    <p:sldId id="283" r:id="rId11"/>
    <p:sldId id="284" r:id="rId12"/>
    <p:sldId id="288" r:id="rId13"/>
    <p:sldId id="298" r:id="rId14"/>
    <p:sldId id="291" r:id="rId15"/>
    <p:sldId id="292" r:id="rId16"/>
    <p:sldId id="294" r:id="rId17"/>
    <p:sldId id="299" r:id="rId18"/>
    <p:sldId id="301" r:id="rId19"/>
    <p:sldId id="312" r:id="rId20"/>
    <p:sldId id="257" r:id="rId21"/>
    <p:sldId id="295" r:id="rId22"/>
    <p:sldId id="296" r:id="rId23"/>
    <p:sldId id="302" r:id="rId24"/>
    <p:sldId id="303" r:id="rId25"/>
    <p:sldId id="290" r:id="rId26"/>
    <p:sldId id="305" r:id="rId27"/>
    <p:sldId id="307" r:id="rId28"/>
    <p:sldId id="306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A10750-3A78-A5E9-143D-95032C991B12}" name="Wolfgang Hinderer" initials="WH" userId="b9eef78ea7f5e32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498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A342F-F7E3-486C-9183-0BC48244BC1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CA27760-7A78-4049-9F05-EE091CD96BB2}">
      <dgm:prSet/>
      <dgm:spPr/>
      <dgm:t>
        <a:bodyPr/>
        <a:lstStyle/>
        <a:p>
          <a:r>
            <a:rPr lang="de-DE" b="1" dirty="0"/>
            <a:t>§ JWMG</a:t>
          </a:r>
          <a:endParaRPr lang="en-US" dirty="0"/>
        </a:p>
      </dgm:t>
    </dgm:pt>
    <dgm:pt modelId="{B959A116-4B11-4B71-9A2B-04D0D48988A9}" type="parTrans" cxnId="{985965F5-F8C1-41C7-B093-C1ED0300DD4A}">
      <dgm:prSet/>
      <dgm:spPr/>
      <dgm:t>
        <a:bodyPr/>
        <a:lstStyle/>
        <a:p>
          <a:endParaRPr lang="en-US"/>
        </a:p>
      </dgm:t>
    </dgm:pt>
    <dgm:pt modelId="{EE9C0D43-B7C7-43DA-A2CA-C8B20736B93F}" type="sibTrans" cxnId="{985965F5-F8C1-41C7-B093-C1ED0300DD4A}">
      <dgm:prSet/>
      <dgm:spPr/>
      <dgm:t>
        <a:bodyPr/>
        <a:lstStyle/>
        <a:p>
          <a:endParaRPr lang="en-US"/>
        </a:p>
      </dgm:t>
    </dgm:pt>
    <dgm:pt modelId="{EF3F3050-1E6D-4D4F-8D97-EEA2BD4DA9C4}">
      <dgm:prSet/>
      <dgm:spPr/>
      <dgm:t>
        <a:bodyPr/>
        <a:lstStyle/>
        <a:p>
          <a:r>
            <a:rPr lang="de-DE" b="1" dirty="0"/>
            <a:t>Ethische Gründe der Waidgerechtigkeit</a:t>
          </a:r>
          <a:endParaRPr lang="en-US" dirty="0"/>
        </a:p>
      </dgm:t>
    </dgm:pt>
    <dgm:pt modelId="{DFEE87F5-D0AC-4E0A-8B75-46C90C37C9B6}" type="parTrans" cxnId="{59AB619B-236B-4FB7-B69E-E762ADC5FC88}">
      <dgm:prSet/>
      <dgm:spPr/>
      <dgm:t>
        <a:bodyPr/>
        <a:lstStyle/>
        <a:p>
          <a:endParaRPr lang="en-US"/>
        </a:p>
      </dgm:t>
    </dgm:pt>
    <dgm:pt modelId="{E8FEDC35-8D75-4252-ADC5-DFD032F6D4FA}" type="sibTrans" cxnId="{59AB619B-236B-4FB7-B69E-E762ADC5FC88}">
      <dgm:prSet/>
      <dgm:spPr/>
      <dgm:t>
        <a:bodyPr/>
        <a:lstStyle/>
        <a:p>
          <a:endParaRPr lang="en-US"/>
        </a:p>
      </dgm:t>
    </dgm:pt>
    <dgm:pt modelId="{4B2D22FB-4D2D-4091-8E69-2374BF888322}">
      <dgm:prSet/>
      <dgm:spPr/>
      <dgm:t>
        <a:bodyPr/>
        <a:lstStyle/>
        <a:p>
          <a:r>
            <a:rPr lang="de-DE" b="1"/>
            <a:t>Tierschutz</a:t>
          </a:r>
          <a:endParaRPr lang="en-US"/>
        </a:p>
      </dgm:t>
    </dgm:pt>
    <dgm:pt modelId="{58F676E7-565C-46D0-A67E-9B0429DB75A8}" type="parTrans" cxnId="{39D510CD-F5CE-4900-915F-50BF48DD0276}">
      <dgm:prSet/>
      <dgm:spPr/>
      <dgm:t>
        <a:bodyPr/>
        <a:lstStyle/>
        <a:p>
          <a:endParaRPr lang="en-US"/>
        </a:p>
      </dgm:t>
    </dgm:pt>
    <dgm:pt modelId="{54AF5EC9-95E5-4751-A269-0D80D576D370}" type="sibTrans" cxnId="{39D510CD-F5CE-4900-915F-50BF48DD0276}">
      <dgm:prSet/>
      <dgm:spPr/>
      <dgm:t>
        <a:bodyPr/>
        <a:lstStyle/>
        <a:p>
          <a:endParaRPr lang="en-US"/>
        </a:p>
      </dgm:t>
    </dgm:pt>
    <dgm:pt modelId="{17CCEB00-63B3-4784-B391-B2A83946F77F}" type="pres">
      <dgm:prSet presAssocID="{D1EA342F-F7E3-486C-9183-0BC48244BC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E7A25EF-1CDE-4162-8486-84F95CE10FFE}" type="pres">
      <dgm:prSet presAssocID="{5CA27760-7A78-4049-9F05-EE091CD96BB2}" presName="hierRoot1" presStyleCnt="0"/>
      <dgm:spPr/>
    </dgm:pt>
    <dgm:pt modelId="{F9110151-4E40-46F2-B9DF-558211D6E03C}" type="pres">
      <dgm:prSet presAssocID="{5CA27760-7A78-4049-9F05-EE091CD96BB2}" presName="composite" presStyleCnt="0"/>
      <dgm:spPr/>
    </dgm:pt>
    <dgm:pt modelId="{95F597DE-6F86-4C20-A4F0-1184E05D3DDA}" type="pres">
      <dgm:prSet presAssocID="{5CA27760-7A78-4049-9F05-EE091CD96BB2}" presName="background" presStyleLbl="node0" presStyleIdx="0" presStyleCnt="3"/>
      <dgm:spPr/>
    </dgm:pt>
    <dgm:pt modelId="{9CED17CA-0591-4D66-99A3-4F2D16DD2D35}" type="pres">
      <dgm:prSet presAssocID="{5CA27760-7A78-4049-9F05-EE091CD96BB2}" presName="text" presStyleLbl="fgAcc0" presStyleIdx="0" presStyleCnt="3">
        <dgm:presLayoutVars>
          <dgm:chPref val="3"/>
        </dgm:presLayoutVars>
      </dgm:prSet>
      <dgm:spPr/>
    </dgm:pt>
    <dgm:pt modelId="{F2822497-83D6-45FC-9792-E034FB098B0F}" type="pres">
      <dgm:prSet presAssocID="{5CA27760-7A78-4049-9F05-EE091CD96BB2}" presName="hierChild2" presStyleCnt="0"/>
      <dgm:spPr/>
    </dgm:pt>
    <dgm:pt modelId="{9DB0C289-761C-45A9-813C-132F39C6CAB4}" type="pres">
      <dgm:prSet presAssocID="{EF3F3050-1E6D-4D4F-8D97-EEA2BD4DA9C4}" presName="hierRoot1" presStyleCnt="0"/>
      <dgm:spPr/>
    </dgm:pt>
    <dgm:pt modelId="{D0C08D9F-A14E-4F12-9C1A-164C8731C545}" type="pres">
      <dgm:prSet presAssocID="{EF3F3050-1E6D-4D4F-8D97-EEA2BD4DA9C4}" presName="composite" presStyleCnt="0"/>
      <dgm:spPr/>
    </dgm:pt>
    <dgm:pt modelId="{74356663-5DF5-446E-95B6-2DE13BD070AA}" type="pres">
      <dgm:prSet presAssocID="{EF3F3050-1E6D-4D4F-8D97-EEA2BD4DA9C4}" presName="background" presStyleLbl="node0" presStyleIdx="1" presStyleCnt="3"/>
      <dgm:spPr/>
    </dgm:pt>
    <dgm:pt modelId="{2F865B6A-FA1D-4A87-B3E1-3C2DC649B25A}" type="pres">
      <dgm:prSet presAssocID="{EF3F3050-1E6D-4D4F-8D97-EEA2BD4DA9C4}" presName="text" presStyleLbl="fgAcc0" presStyleIdx="1" presStyleCnt="3">
        <dgm:presLayoutVars>
          <dgm:chPref val="3"/>
        </dgm:presLayoutVars>
      </dgm:prSet>
      <dgm:spPr/>
    </dgm:pt>
    <dgm:pt modelId="{9A6FD596-F5D8-412A-AD0D-724F06D40CCF}" type="pres">
      <dgm:prSet presAssocID="{EF3F3050-1E6D-4D4F-8D97-EEA2BD4DA9C4}" presName="hierChild2" presStyleCnt="0"/>
      <dgm:spPr/>
    </dgm:pt>
    <dgm:pt modelId="{EDB6CF34-D7A2-4BF1-BFA8-B695EC4970BA}" type="pres">
      <dgm:prSet presAssocID="{4B2D22FB-4D2D-4091-8E69-2374BF888322}" presName="hierRoot1" presStyleCnt="0"/>
      <dgm:spPr/>
    </dgm:pt>
    <dgm:pt modelId="{80D8F6F5-4A9E-40DD-A72B-CB340213CE9F}" type="pres">
      <dgm:prSet presAssocID="{4B2D22FB-4D2D-4091-8E69-2374BF888322}" presName="composite" presStyleCnt="0"/>
      <dgm:spPr/>
    </dgm:pt>
    <dgm:pt modelId="{A6E84AC4-DABF-42E6-A537-0AAFCCFFE35C}" type="pres">
      <dgm:prSet presAssocID="{4B2D22FB-4D2D-4091-8E69-2374BF888322}" presName="background" presStyleLbl="node0" presStyleIdx="2" presStyleCnt="3"/>
      <dgm:spPr/>
    </dgm:pt>
    <dgm:pt modelId="{27CFBA53-91DD-4943-B3A5-18582D82273E}" type="pres">
      <dgm:prSet presAssocID="{4B2D22FB-4D2D-4091-8E69-2374BF888322}" presName="text" presStyleLbl="fgAcc0" presStyleIdx="2" presStyleCnt="3">
        <dgm:presLayoutVars>
          <dgm:chPref val="3"/>
        </dgm:presLayoutVars>
      </dgm:prSet>
      <dgm:spPr/>
    </dgm:pt>
    <dgm:pt modelId="{91D62C70-43AC-45DA-9429-5F42D4DC8CB6}" type="pres">
      <dgm:prSet presAssocID="{4B2D22FB-4D2D-4091-8E69-2374BF888322}" presName="hierChild2" presStyleCnt="0"/>
      <dgm:spPr/>
    </dgm:pt>
  </dgm:ptLst>
  <dgm:cxnLst>
    <dgm:cxn modelId="{0BB90979-34AF-4092-98E5-3C3D1A7FF085}" type="presOf" srcId="{D1EA342F-F7E3-486C-9183-0BC48244BC16}" destId="{17CCEB00-63B3-4784-B391-B2A83946F77F}" srcOrd="0" destOrd="0" presId="urn:microsoft.com/office/officeart/2005/8/layout/hierarchy1"/>
    <dgm:cxn modelId="{59AB619B-236B-4FB7-B69E-E762ADC5FC88}" srcId="{D1EA342F-F7E3-486C-9183-0BC48244BC16}" destId="{EF3F3050-1E6D-4D4F-8D97-EEA2BD4DA9C4}" srcOrd="1" destOrd="0" parTransId="{DFEE87F5-D0AC-4E0A-8B75-46C90C37C9B6}" sibTransId="{E8FEDC35-8D75-4252-ADC5-DFD032F6D4FA}"/>
    <dgm:cxn modelId="{4276B89F-28F4-4CBA-B093-2678336CFA78}" type="presOf" srcId="{4B2D22FB-4D2D-4091-8E69-2374BF888322}" destId="{27CFBA53-91DD-4943-B3A5-18582D82273E}" srcOrd="0" destOrd="0" presId="urn:microsoft.com/office/officeart/2005/8/layout/hierarchy1"/>
    <dgm:cxn modelId="{39D510CD-F5CE-4900-915F-50BF48DD0276}" srcId="{D1EA342F-F7E3-486C-9183-0BC48244BC16}" destId="{4B2D22FB-4D2D-4091-8E69-2374BF888322}" srcOrd="2" destOrd="0" parTransId="{58F676E7-565C-46D0-A67E-9B0429DB75A8}" sibTransId="{54AF5EC9-95E5-4751-A269-0D80D576D370}"/>
    <dgm:cxn modelId="{15954DE5-004E-4D12-9437-87C92011F813}" type="presOf" srcId="{5CA27760-7A78-4049-9F05-EE091CD96BB2}" destId="{9CED17CA-0591-4D66-99A3-4F2D16DD2D35}" srcOrd="0" destOrd="0" presId="urn:microsoft.com/office/officeart/2005/8/layout/hierarchy1"/>
    <dgm:cxn modelId="{9EF1C7F3-DA9A-4ACB-A689-2A145367A132}" type="presOf" srcId="{EF3F3050-1E6D-4D4F-8D97-EEA2BD4DA9C4}" destId="{2F865B6A-FA1D-4A87-B3E1-3C2DC649B25A}" srcOrd="0" destOrd="0" presId="urn:microsoft.com/office/officeart/2005/8/layout/hierarchy1"/>
    <dgm:cxn modelId="{985965F5-F8C1-41C7-B093-C1ED0300DD4A}" srcId="{D1EA342F-F7E3-486C-9183-0BC48244BC16}" destId="{5CA27760-7A78-4049-9F05-EE091CD96BB2}" srcOrd="0" destOrd="0" parTransId="{B959A116-4B11-4B71-9A2B-04D0D48988A9}" sibTransId="{EE9C0D43-B7C7-43DA-A2CA-C8B20736B93F}"/>
    <dgm:cxn modelId="{E55398E2-59A2-4F31-878E-0491E8777992}" type="presParOf" srcId="{17CCEB00-63B3-4784-B391-B2A83946F77F}" destId="{3E7A25EF-1CDE-4162-8486-84F95CE10FFE}" srcOrd="0" destOrd="0" presId="urn:microsoft.com/office/officeart/2005/8/layout/hierarchy1"/>
    <dgm:cxn modelId="{7BA82942-D733-42E2-9A7D-18C4FFB0E1A3}" type="presParOf" srcId="{3E7A25EF-1CDE-4162-8486-84F95CE10FFE}" destId="{F9110151-4E40-46F2-B9DF-558211D6E03C}" srcOrd="0" destOrd="0" presId="urn:microsoft.com/office/officeart/2005/8/layout/hierarchy1"/>
    <dgm:cxn modelId="{5C3F9329-61DE-40B9-9943-A759CF7AB8FA}" type="presParOf" srcId="{F9110151-4E40-46F2-B9DF-558211D6E03C}" destId="{95F597DE-6F86-4C20-A4F0-1184E05D3DDA}" srcOrd="0" destOrd="0" presId="urn:microsoft.com/office/officeart/2005/8/layout/hierarchy1"/>
    <dgm:cxn modelId="{43288236-A05E-49B5-BA2F-13B606871032}" type="presParOf" srcId="{F9110151-4E40-46F2-B9DF-558211D6E03C}" destId="{9CED17CA-0591-4D66-99A3-4F2D16DD2D35}" srcOrd="1" destOrd="0" presId="urn:microsoft.com/office/officeart/2005/8/layout/hierarchy1"/>
    <dgm:cxn modelId="{EB7B53C3-3B87-4F00-A207-478AB2462F47}" type="presParOf" srcId="{3E7A25EF-1CDE-4162-8486-84F95CE10FFE}" destId="{F2822497-83D6-45FC-9792-E034FB098B0F}" srcOrd="1" destOrd="0" presId="urn:microsoft.com/office/officeart/2005/8/layout/hierarchy1"/>
    <dgm:cxn modelId="{26DF6F72-F4D2-4445-82C2-D3EDBA4D99EE}" type="presParOf" srcId="{17CCEB00-63B3-4784-B391-B2A83946F77F}" destId="{9DB0C289-761C-45A9-813C-132F39C6CAB4}" srcOrd="1" destOrd="0" presId="urn:microsoft.com/office/officeart/2005/8/layout/hierarchy1"/>
    <dgm:cxn modelId="{AB1D4C9D-448E-4B70-9368-83E874E070D2}" type="presParOf" srcId="{9DB0C289-761C-45A9-813C-132F39C6CAB4}" destId="{D0C08D9F-A14E-4F12-9C1A-164C8731C545}" srcOrd="0" destOrd="0" presId="urn:microsoft.com/office/officeart/2005/8/layout/hierarchy1"/>
    <dgm:cxn modelId="{7FDD916A-85F1-4AF3-808D-067927CE63DC}" type="presParOf" srcId="{D0C08D9F-A14E-4F12-9C1A-164C8731C545}" destId="{74356663-5DF5-446E-95B6-2DE13BD070AA}" srcOrd="0" destOrd="0" presId="urn:microsoft.com/office/officeart/2005/8/layout/hierarchy1"/>
    <dgm:cxn modelId="{6769439D-F16E-470A-A54B-182BE63E89AA}" type="presParOf" srcId="{D0C08D9F-A14E-4F12-9C1A-164C8731C545}" destId="{2F865B6A-FA1D-4A87-B3E1-3C2DC649B25A}" srcOrd="1" destOrd="0" presId="urn:microsoft.com/office/officeart/2005/8/layout/hierarchy1"/>
    <dgm:cxn modelId="{F465D03A-55E2-42B2-954E-7A6EC7C39044}" type="presParOf" srcId="{9DB0C289-761C-45A9-813C-132F39C6CAB4}" destId="{9A6FD596-F5D8-412A-AD0D-724F06D40CCF}" srcOrd="1" destOrd="0" presId="urn:microsoft.com/office/officeart/2005/8/layout/hierarchy1"/>
    <dgm:cxn modelId="{966E4A24-B0F9-400F-971A-C1CC2A84448B}" type="presParOf" srcId="{17CCEB00-63B3-4784-B391-B2A83946F77F}" destId="{EDB6CF34-D7A2-4BF1-BFA8-B695EC4970BA}" srcOrd="2" destOrd="0" presId="urn:microsoft.com/office/officeart/2005/8/layout/hierarchy1"/>
    <dgm:cxn modelId="{F06B0EBE-B11F-4B03-B675-9F83919ED8C9}" type="presParOf" srcId="{EDB6CF34-D7A2-4BF1-BFA8-B695EC4970BA}" destId="{80D8F6F5-4A9E-40DD-A72B-CB340213CE9F}" srcOrd="0" destOrd="0" presId="urn:microsoft.com/office/officeart/2005/8/layout/hierarchy1"/>
    <dgm:cxn modelId="{321DC6CA-235E-4BA8-B288-3553EE99CDD6}" type="presParOf" srcId="{80D8F6F5-4A9E-40DD-A72B-CB340213CE9F}" destId="{A6E84AC4-DABF-42E6-A537-0AAFCCFFE35C}" srcOrd="0" destOrd="0" presId="urn:microsoft.com/office/officeart/2005/8/layout/hierarchy1"/>
    <dgm:cxn modelId="{F85EFF72-AA77-4938-BCC7-D48C3620D37F}" type="presParOf" srcId="{80D8F6F5-4A9E-40DD-A72B-CB340213CE9F}" destId="{27CFBA53-91DD-4943-B3A5-18582D82273E}" srcOrd="1" destOrd="0" presId="urn:microsoft.com/office/officeart/2005/8/layout/hierarchy1"/>
    <dgm:cxn modelId="{DDDC9E16-4A95-43CF-BE90-056A70FD539A}" type="presParOf" srcId="{EDB6CF34-D7A2-4BF1-BFA8-B695EC4970BA}" destId="{91D62C70-43AC-45DA-9429-5F42D4DC8CB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597DE-6F86-4C20-A4F0-1184E05D3DDA}">
      <dsp:nvSpPr>
        <dsp:cNvPr id="0" name=""/>
        <dsp:cNvSpPr/>
      </dsp:nvSpPr>
      <dsp:spPr>
        <a:xfrm>
          <a:off x="0" y="648674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ED17CA-0591-4D66-99A3-4F2D16DD2D35}">
      <dsp:nvSpPr>
        <dsp:cNvPr id="0" name=""/>
        <dsp:cNvSpPr/>
      </dsp:nvSpPr>
      <dsp:spPr>
        <a:xfrm>
          <a:off x="328612" y="960856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b="1" kern="1200" dirty="0"/>
            <a:t>§ JWMG</a:t>
          </a:r>
          <a:endParaRPr lang="en-US" sz="2300" kern="1200" dirty="0"/>
        </a:p>
      </dsp:txBody>
      <dsp:txXfrm>
        <a:off x="383617" y="1015861"/>
        <a:ext cx="2847502" cy="1768010"/>
      </dsp:txXfrm>
    </dsp:sp>
    <dsp:sp modelId="{74356663-5DF5-446E-95B6-2DE13BD070AA}">
      <dsp:nvSpPr>
        <dsp:cNvPr id="0" name=""/>
        <dsp:cNvSpPr/>
      </dsp:nvSpPr>
      <dsp:spPr>
        <a:xfrm>
          <a:off x="3614737" y="648674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65B6A-FA1D-4A87-B3E1-3C2DC649B25A}">
      <dsp:nvSpPr>
        <dsp:cNvPr id="0" name=""/>
        <dsp:cNvSpPr/>
      </dsp:nvSpPr>
      <dsp:spPr>
        <a:xfrm>
          <a:off x="3943350" y="960856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b="1" kern="1200" dirty="0"/>
            <a:t>Ethische Gründe der Waidgerechtigkeit</a:t>
          </a:r>
          <a:endParaRPr lang="en-US" sz="2300" kern="1200" dirty="0"/>
        </a:p>
      </dsp:txBody>
      <dsp:txXfrm>
        <a:off x="3998355" y="1015861"/>
        <a:ext cx="2847502" cy="1768010"/>
      </dsp:txXfrm>
    </dsp:sp>
    <dsp:sp modelId="{A6E84AC4-DABF-42E6-A537-0AAFCCFFE35C}">
      <dsp:nvSpPr>
        <dsp:cNvPr id="0" name=""/>
        <dsp:cNvSpPr/>
      </dsp:nvSpPr>
      <dsp:spPr>
        <a:xfrm>
          <a:off x="7229475" y="648674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FBA53-91DD-4943-B3A5-18582D82273E}">
      <dsp:nvSpPr>
        <dsp:cNvPr id="0" name=""/>
        <dsp:cNvSpPr/>
      </dsp:nvSpPr>
      <dsp:spPr>
        <a:xfrm>
          <a:off x="7558087" y="960856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b="1" kern="1200"/>
            <a:t>Tierschutz</a:t>
          </a:r>
          <a:endParaRPr lang="en-US" sz="2300" kern="1200"/>
        </a:p>
      </dsp:txBody>
      <dsp:txXfrm>
        <a:off x="7613092" y="1015861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0335C-0623-41B5-9817-1597D0860E0F}" type="datetimeFigureOut">
              <a:rPr lang="de-DE" smtClean="0"/>
              <a:t>28.04.2022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2B597-FC56-46EC-AFBF-7D08C1A201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17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Liebe Mitglieder der JVES ich möchte die Gelegenheit heute wahrnehmen und euch die Jagdhundeausbildung der JVES vorstellen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03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Das ist die Grundlage für eine erfolgreiche Ausbildung</a:t>
            </a:r>
          </a:p>
          <a:p>
            <a:r>
              <a:rPr lang="de-DE" b="1" dirty="0"/>
              <a:t>Erfahrung – Unterstützung - Wertschöpfung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9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298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Unsere Hauptaufgabe ist der Vorbereitungskurs für die Brauchbarkeitsprüfung</a:t>
            </a:r>
          </a:p>
          <a:p>
            <a:r>
              <a:rPr lang="de-DE" b="1" dirty="0"/>
              <a:t>Kurs geht so ca. 15 Wochen mit dem Ziel die Brauchbarkeitsprüfung zu absolvieren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69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698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Anforderungen an alle Jagdhunderassen gleich bis auf Baujagd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B597-FC56-46EC-AFBF-7D08C1A2010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09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0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9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5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1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7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2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8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6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9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8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9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eb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G"/><Relationship Id="rId3" Type="http://schemas.openxmlformats.org/officeDocument/2006/relationships/image" Target="../media/image12.web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webp"/><Relationship Id="rId5" Type="http://schemas.openxmlformats.org/officeDocument/2006/relationships/image" Target="../media/image9.jp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186E6-C33F-ADFF-CA0C-75BE1E040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r="-1" b="19908"/>
          <a:stretch/>
        </p:blipFill>
        <p:spPr>
          <a:xfrm>
            <a:off x="702733" y="482600"/>
            <a:ext cx="10922000" cy="58335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B37D3C-4FA4-4872-8DA2-79173CBB3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5274"/>
          </a:xfrm>
        </p:spPr>
        <p:txBody>
          <a:bodyPr>
            <a:normAutofit/>
          </a:bodyPr>
          <a:lstStyle/>
          <a:p>
            <a:r>
              <a:rPr lang="de-DE" sz="6600" b="1" dirty="0">
                <a:solidFill>
                  <a:schemeClr val="tx1"/>
                </a:solidFill>
              </a:rPr>
              <a:t>Jagdhundeausbildung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55F84D-DE26-4B74-8C9A-532D47428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9336"/>
            <a:ext cx="9144000" cy="1448463"/>
          </a:xfrm>
        </p:spPr>
        <p:txBody>
          <a:bodyPr>
            <a:normAutofit/>
          </a:bodyPr>
          <a:lstStyle/>
          <a:p>
            <a:r>
              <a:rPr lang="de-DE" sz="4400" b="1" dirty="0">
                <a:solidFill>
                  <a:schemeClr val="tx1"/>
                </a:solidFill>
              </a:rPr>
              <a:t>Jägervereinigung Esslingen</a:t>
            </a:r>
          </a:p>
        </p:txBody>
      </p:sp>
    </p:spTree>
    <p:extLst>
      <p:ext uri="{BB962C8B-B14F-4D97-AF65-F5344CB8AC3E}">
        <p14:creationId xmlns:p14="http://schemas.microsoft.com/office/powerpoint/2010/main" val="281156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ame 6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Freeform: Shape 73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ame 75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21F495-884F-4647-A32B-8147E528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0067"/>
            <a:ext cx="4563421" cy="1566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rgbClr val="FFFFFF"/>
                </a:solidFill>
              </a:rPr>
              <a:t>Welpenkurs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7" name="Inhaltsplatzhalter 6" descr="Ein Bild, das Gras, draußen, orange, Säugetier enthält.&#10;&#10;Automatisch generierte Beschreibung">
            <a:extLst>
              <a:ext uri="{FF2B5EF4-FFF2-40B4-BE49-F238E27FC236}">
                <a16:creationId xmlns:a16="http://schemas.microsoft.com/office/drawing/2014/main" id="{BA72FD02-2737-41A3-9C02-2C2565D138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04" y="799343"/>
            <a:ext cx="1920391" cy="2543565"/>
          </a:xfrm>
          <a:prstGeom prst="rect">
            <a:avLst/>
          </a:prstGeom>
        </p:spPr>
      </p:pic>
      <p:pic>
        <p:nvPicPr>
          <p:cNvPr id="15" name="Grafik 14" descr="Ein Bild, das Gras, Hund, Säugetier, draußen enthält.&#10;&#10;Automatisch generierte Beschreibung">
            <a:extLst>
              <a:ext uri="{FF2B5EF4-FFF2-40B4-BE49-F238E27FC236}">
                <a16:creationId xmlns:a16="http://schemas.microsoft.com/office/drawing/2014/main" id="{BF1492E0-BF61-4C06-8607-6039693796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0" y="799343"/>
            <a:ext cx="2649546" cy="2543565"/>
          </a:xfrm>
          <a:prstGeom prst="rect">
            <a:avLst/>
          </a:prstGeom>
        </p:spPr>
      </p:pic>
      <p:pic>
        <p:nvPicPr>
          <p:cNvPr id="5" name="Grafik 4" descr="Ein Bild, das Gras, draußen, Person, Hund enthält.&#10;&#10;Automatisch generierte Beschreibung">
            <a:extLst>
              <a:ext uri="{FF2B5EF4-FFF2-40B4-BE49-F238E27FC236}">
                <a16:creationId xmlns:a16="http://schemas.microsoft.com/office/drawing/2014/main" id="{41ACE100-A94D-434B-A702-A8B1D011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26" y="3420647"/>
            <a:ext cx="2696570" cy="2377244"/>
          </a:xfrm>
          <a:prstGeom prst="rect">
            <a:avLst/>
          </a:prstGeom>
        </p:spPr>
      </p:pic>
      <p:pic>
        <p:nvPicPr>
          <p:cNvPr id="6" name="Inhaltsplatzhalter 5" descr="Ein Bild, das Gras, Hund, Säugetier, draußen enthält.&#10;&#10;Automatisch generierte Beschreibung">
            <a:extLst>
              <a:ext uri="{FF2B5EF4-FFF2-40B4-BE49-F238E27FC236}">
                <a16:creationId xmlns:a16="http://schemas.microsoft.com/office/drawing/2014/main" id="{7F53DDF1-D2FE-4AAE-9EC2-966296987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60" y="3420646"/>
            <a:ext cx="3028706" cy="2225417"/>
          </a:xfrm>
          <a:prstGeom prst="rect">
            <a:avLst/>
          </a:prstGeom>
        </p:spPr>
      </p:pic>
      <p:pic>
        <p:nvPicPr>
          <p:cNvPr id="9" name="Grafik 8" descr="Ein Bild, das Gras, draußen, Feld, legend enthält.&#10;&#10;Automatisch generierte Beschreibung">
            <a:extLst>
              <a:ext uri="{FF2B5EF4-FFF2-40B4-BE49-F238E27FC236}">
                <a16:creationId xmlns:a16="http://schemas.microsoft.com/office/drawing/2014/main" id="{C3FCD7BE-4869-4E64-8845-E98728FC5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93" y="3128682"/>
            <a:ext cx="2620816" cy="26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7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Hund, draußen, Gras, Boden enthält.&#10;&#10;Automatisch generierte Beschreibung">
            <a:extLst>
              <a:ext uri="{FF2B5EF4-FFF2-40B4-BE49-F238E27FC236}">
                <a16:creationId xmlns:a16="http://schemas.microsoft.com/office/drawing/2014/main" id="{CFF0B75B-A2E7-42FB-ACA7-934F36CB4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0303"/>
          <a:stretch/>
        </p:blipFill>
        <p:spPr>
          <a:xfrm>
            <a:off x="7179733" y="3670713"/>
            <a:ext cx="4519506" cy="2746377"/>
          </a:xfrm>
          <a:prstGeom prst="rect">
            <a:avLst/>
          </a:prstGeom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Inhaltsplatzhalter 4" descr="Ein Bild, das Gras, Hund, draußen, schwarz enthält.&#10;&#10;Automatisch generierte Beschreibung">
            <a:extLst>
              <a:ext uri="{FF2B5EF4-FFF2-40B4-BE49-F238E27FC236}">
                <a16:creationId xmlns:a16="http://schemas.microsoft.com/office/drawing/2014/main" id="{5CBDC078-70CB-4E23-878B-3AEBB4F00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" r="-4" b="18378"/>
          <a:stretch/>
        </p:blipFill>
        <p:spPr>
          <a:xfrm>
            <a:off x="6975109" y="558279"/>
            <a:ext cx="4724130" cy="28707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F7393C-0910-44C8-9C5C-CDED8CB7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599"/>
            <a:ext cx="5322618" cy="15832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rgbClr val="FFFFFF"/>
                </a:solidFill>
              </a:rPr>
              <a:t>Junghundekurs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9" name="Grafik 8" descr="Ein Bild, das draußen, Baum, Schnee, Hund enthält.&#10;&#10;Automatisch generierte Beschreibung">
            <a:extLst>
              <a:ext uri="{FF2B5EF4-FFF2-40B4-BE49-F238E27FC236}">
                <a16:creationId xmlns:a16="http://schemas.microsoft.com/office/drawing/2014/main" id="{0F69A334-C512-4553-A138-DFC4A8AFF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77218"/>
            <a:ext cx="3674532" cy="268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9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ame 45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373B76-E0BF-4E9D-9CE1-5F37C0B1A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978546" cy="108306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dirty="0" err="1">
                <a:solidFill>
                  <a:schemeClr val="tx1"/>
                </a:solidFill>
              </a:rPr>
              <a:t>Junghundeausbildung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753076B-C783-4D0D-9588-4037A2F7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94" y="2520177"/>
            <a:ext cx="7153835" cy="328960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Dieser Hund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zeigt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7-8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Monate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schon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eine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ansprechende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Leistung</a:t>
            </a:r>
            <a:endParaRPr lang="en-US" sz="2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Ausbildungskurs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Oktober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2021 bis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März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2022</a:t>
            </a:r>
          </a:p>
        </p:txBody>
      </p:sp>
      <p:pic>
        <p:nvPicPr>
          <p:cNvPr id="4" name="8669B0A7">
            <a:hlinkClick r:id="" action="ppaction://media"/>
            <a:extLst>
              <a:ext uri="{FF2B5EF4-FFF2-40B4-BE49-F238E27FC236}">
                <a16:creationId xmlns:a16="http://schemas.microsoft.com/office/drawing/2014/main" id="{E83026D2-7A10-43C1-8871-293CF5D93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7967325" y="545546"/>
            <a:ext cx="3740579" cy="55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ame 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783DD4-7FB0-44BA-A8E0-F789F9FA3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561"/>
            <a:ext cx="5322618" cy="6649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dirty="0" err="1">
                <a:solidFill>
                  <a:srgbClr val="FFFFFF"/>
                </a:solidFill>
              </a:rPr>
              <a:t>Brauchbarkeitsprüfungen</a:t>
            </a:r>
            <a:endParaRPr lang="en-US" sz="3400" b="1" dirty="0">
              <a:solidFill>
                <a:srgbClr val="FFFFFF"/>
              </a:solidFill>
            </a:endParaRPr>
          </a:p>
        </p:txBody>
      </p:sp>
      <p:pic>
        <p:nvPicPr>
          <p:cNvPr id="5" name="Inhaltsplatzhalter 4" descr="Ein Bild, das Gras, Person, draußen, Baum enthält.&#10;&#10;Automatisch generierte Beschreibung">
            <a:extLst>
              <a:ext uri="{FF2B5EF4-FFF2-40B4-BE49-F238E27FC236}">
                <a16:creationId xmlns:a16="http://schemas.microsoft.com/office/drawing/2014/main" id="{CAAC454F-372B-491B-848C-16B3EAFF0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1222528"/>
            <a:ext cx="10750585" cy="51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6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6F5A8-FFC8-4D3F-8CEB-F3A4584F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7266"/>
            <a:ext cx="10515600" cy="895546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>
                <a:solidFill>
                  <a:schemeClr val="tx1"/>
                </a:solidFill>
              </a:rPr>
              <a:t>Jagdhundeausbildung JV Esslingen </a:t>
            </a:r>
            <a:br>
              <a:rPr lang="de-DE" b="1">
                <a:solidFill>
                  <a:schemeClr val="tx1"/>
                </a:solidFill>
              </a:rPr>
            </a:b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F98179-B03A-4F4B-AE24-C9C885DF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9119"/>
            <a:ext cx="10515600" cy="176988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de-DE" sz="8000" b="1" dirty="0">
                <a:solidFill>
                  <a:schemeClr val="tx1"/>
                </a:solidFill>
              </a:rPr>
              <a:t>Was bieten wir zum Brauchbarkeitskurs noch zusätzlich an?</a:t>
            </a:r>
            <a:endParaRPr lang="de-DE" sz="4400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5" name="Grafik 4" descr="Ein Bild, das Gras, draußen, Hund, Feld enthält.&#10;&#10;Automatisch generierte Beschreibung">
            <a:extLst>
              <a:ext uri="{FF2B5EF4-FFF2-40B4-BE49-F238E27FC236}">
                <a16:creationId xmlns:a16="http://schemas.microsoft.com/office/drawing/2014/main" id="{571CD775-F600-45A2-864A-20BFDEFA5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66" y="3555108"/>
            <a:ext cx="3232734" cy="2597239"/>
          </a:xfrm>
          <a:prstGeom prst="rect">
            <a:avLst/>
          </a:prstGeom>
        </p:spPr>
      </p:pic>
      <p:pic>
        <p:nvPicPr>
          <p:cNvPr id="7" name="Grafik 6" descr="Ein Bild, das Gras, Hund, draußen, Säugetier enthält.&#10;&#10;Automatisch generierte Beschreibung">
            <a:extLst>
              <a:ext uri="{FF2B5EF4-FFF2-40B4-BE49-F238E27FC236}">
                <a16:creationId xmlns:a16="http://schemas.microsoft.com/office/drawing/2014/main" id="{5AF68FEE-2951-45FB-8CF7-3DC724B94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63" y="3100201"/>
            <a:ext cx="2023884" cy="2748221"/>
          </a:xfrm>
          <a:prstGeom prst="rect">
            <a:avLst/>
          </a:prstGeom>
        </p:spPr>
      </p:pic>
      <p:pic>
        <p:nvPicPr>
          <p:cNvPr id="6" name="Grafik 5" descr="Ein Bild, das Wasser, draußen, Gras enthält.&#10;&#10;Automatisch generierte Beschreibung">
            <a:extLst>
              <a:ext uri="{FF2B5EF4-FFF2-40B4-BE49-F238E27FC236}">
                <a16:creationId xmlns:a16="http://schemas.microsoft.com/office/drawing/2014/main" id="{7BAC0DB6-E8BF-45A5-A557-743587FD2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92" y="3859034"/>
            <a:ext cx="3517149" cy="19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3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6B127-8F24-4174-A27C-40FF8C13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038610"/>
          </a:xfrm>
        </p:spPr>
        <p:txBody>
          <a:bodyPr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Wassertag</a:t>
            </a:r>
          </a:p>
        </p:txBody>
      </p:sp>
      <p:pic>
        <p:nvPicPr>
          <p:cNvPr id="5" name="Inhaltsplatzhalter 4" descr="Ein Bild, das draußen, Wasser, Hund, Sport enthält.&#10;&#10;Automatisch generierte Beschreibung">
            <a:extLst>
              <a:ext uri="{FF2B5EF4-FFF2-40B4-BE49-F238E27FC236}">
                <a16:creationId xmlns:a16="http://schemas.microsoft.com/office/drawing/2014/main" id="{13AB8671-3A9E-482D-97D9-EEE79ECA9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30" y="1630110"/>
            <a:ext cx="3490332" cy="4650867"/>
          </a:xfrm>
        </p:spPr>
      </p:pic>
      <p:pic>
        <p:nvPicPr>
          <p:cNvPr id="7" name="Grafik 6" descr="Ein Bild, das Wasser, draußen, Hund, Sport enthält.&#10;&#10;Automatisch generierte Beschreibung">
            <a:extLst>
              <a:ext uri="{FF2B5EF4-FFF2-40B4-BE49-F238E27FC236}">
                <a16:creationId xmlns:a16="http://schemas.microsoft.com/office/drawing/2014/main" id="{2C9897FF-E723-4E0F-AA5A-02F26FC11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5" y="1583473"/>
            <a:ext cx="6325778" cy="47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49F2F-3E11-4F1B-ADE6-C8BDD132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Beratung der Hundeführer über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b="1" dirty="0">
                <a:solidFill>
                  <a:schemeClr val="tx1"/>
                </a:solidFill>
              </a:rPr>
              <a:t>weitere Ausbildungsmöglichkeiten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A05C44-514D-4F20-94C6-FAF6AAE92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247"/>
            <a:ext cx="10515600" cy="3953716"/>
          </a:xfrm>
        </p:spPr>
        <p:txBody>
          <a:bodyPr>
            <a:normAutofit/>
          </a:bodyPr>
          <a:lstStyle/>
          <a:p>
            <a:pPr marL="228600" indent="0" algn="ctr">
              <a:buNone/>
            </a:pPr>
            <a:r>
              <a:rPr lang="de-DE" sz="3600" b="1" dirty="0">
                <a:solidFill>
                  <a:schemeClr val="tx1">
                    <a:alpha val="70000"/>
                  </a:schemeClr>
                </a:solidFill>
              </a:rPr>
              <a:t>Der Weg vom Welpen bis zur Meisterprüfung</a:t>
            </a:r>
          </a:p>
        </p:txBody>
      </p:sp>
      <p:pic>
        <p:nvPicPr>
          <p:cNvPr id="5" name="Grafik 4" descr="Ein Bild, das Gras, draußen, orange, Säugetier enthält.&#10;&#10;Automatisch generierte Beschreibung">
            <a:extLst>
              <a:ext uri="{FF2B5EF4-FFF2-40B4-BE49-F238E27FC236}">
                <a16:creationId xmlns:a16="http://schemas.microsoft.com/office/drawing/2014/main" id="{2A2C2889-1E59-4FCA-9F29-EFF65795C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895" y="2977376"/>
            <a:ext cx="2229576" cy="2955072"/>
          </a:xfrm>
          <a:prstGeom prst="rect">
            <a:avLst/>
          </a:prstGeom>
        </p:spPr>
      </p:pic>
      <p:pic>
        <p:nvPicPr>
          <p:cNvPr id="9" name="Grafik 8" descr="Ein Bild, das Gras, Säugetier, draußen, braun enthält.&#10;&#10;Automatisch generierte Beschreibung">
            <a:extLst>
              <a:ext uri="{FF2B5EF4-FFF2-40B4-BE49-F238E27FC236}">
                <a16:creationId xmlns:a16="http://schemas.microsoft.com/office/drawing/2014/main" id="{A502871C-2751-452E-A3F9-DA96137A3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90" y="3548730"/>
            <a:ext cx="4010876" cy="2868205"/>
          </a:xfrm>
          <a:prstGeom prst="rect">
            <a:avLst/>
          </a:prstGeom>
        </p:spPr>
      </p:pic>
      <p:pic>
        <p:nvPicPr>
          <p:cNvPr id="10" name="Inhalts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2FB72EFE-5999-4810-A925-5A6596177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76" y="2997490"/>
            <a:ext cx="4400009" cy="2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63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45B6A7-335B-4C41-84F7-E4771F834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90" y="568712"/>
            <a:ext cx="7147166" cy="580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97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E8E10-4608-44E3-97AA-96CAD991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Verhalten nach dem Schuss am Anschuss „Pirschzeichen“</a:t>
            </a:r>
          </a:p>
        </p:txBody>
      </p:sp>
      <p:pic>
        <p:nvPicPr>
          <p:cNvPr id="5" name="Inhaltsplatzhalter 4" descr="Ein Bild, das Gras, Vogel, draußen, Nagetier enthält.&#10;&#10;Automatisch generierte Beschreibung">
            <a:extLst>
              <a:ext uri="{FF2B5EF4-FFF2-40B4-BE49-F238E27FC236}">
                <a16:creationId xmlns:a16="http://schemas.microsoft.com/office/drawing/2014/main" id="{B6B58D1F-CC25-4393-918A-FB8E16E74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1" y="2985610"/>
            <a:ext cx="3624146" cy="225226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C9FFD6-7171-4F0B-8BEB-4484600C0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36" y="2553630"/>
            <a:ext cx="3514532" cy="2252270"/>
          </a:xfrm>
          <a:prstGeom prst="rect">
            <a:avLst/>
          </a:prstGeom>
        </p:spPr>
      </p:pic>
      <p:pic>
        <p:nvPicPr>
          <p:cNvPr id="9" name="Grafik 8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2D5971CD-4C51-472F-BBB4-3F505095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81" y="2152184"/>
            <a:ext cx="3026826" cy="37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71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B95E1-0612-450E-B4D1-AAA97ECC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72349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Anschaffung eines Welpen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C8F5C2-B0BB-400D-AD22-EB2146883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de-DE" sz="3200" b="1" dirty="0">
                <a:solidFill>
                  <a:srgbClr val="FF0000">
                    <a:alpha val="70000"/>
                  </a:srgbClr>
                </a:solidFill>
              </a:rPr>
              <a:t>Bitte in eurem Umfeld beratend tätig sein</a:t>
            </a:r>
          </a:p>
          <a:p>
            <a:pPr marL="228600" indent="0">
              <a:buNone/>
            </a:pPr>
            <a:r>
              <a:rPr lang="de-DE" sz="3600" b="1" dirty="0">
                <a:solidFill>
                  <a:schemeClr val="tx1">
                    <a:alpha val="70000"/>
                  </a:schemeClr>
                </a:solidFill>
              </a:rPr>
              <a:t>Jagdhunde mit „Papiere“ !!!!</a:t>
            </a:r>
          </a:p>
          <a:p>
            <a:endParaRPr lang="de-DE" b="1" dirty="0"/>
          </a:p>
          <a:p>
            <a:pPr marL="228600" indent="0">
              <a:buNone/>
            </a:pPr>
            <a:endParaRPr lang="de-DE" b="1" dirty="0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4" name="Grafik 3" descr="Ein Bild, das draußen, blau, Schild, Pol enthält.&#10;&#10;Automatisch generierte Beschreibung">
            <a:extLst>
              <a:ext uri="{FF2B5EF4-FFF2-40B4-BE49-F238E27FC236}">
                <a16:creationId xmlns:a16="http://schemas.microsoft.com/office/drawing/2014/main" id="{5E9EF51B-92B0-46F7-9D7F-7431BDECB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58" y="3156171"/>
            <a:ext cx="2872478" cy="287247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A352BC4-EEEA-4851-8255-B1247209C340}"/>
              </a:ext>
            </a:extLst>
          </p:cNvPr>
          <p:cNvSpPr/>
          <p:nvPr/>
        </p:nvSpPr>
        <p:spPr>
          <a:xfrm>
            <a:off x="1925211" y="4055207"/>
            <a:ext cx="3857297" cy="10744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Eine </a:t>
            </a:r>
            <a:r>
              <a:rPr lang="en-US" sz="3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vom</a:t>
            </a:r>
            <a:r>
              <a:rPr lang="en-US" sz="3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JGHV </a:t>
            </a:r>
            <a:r>
              <a:rPr lang="en-US" sz="3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anerkannte</a:t>
            </a:r>
            <a:r>
              <a:rPr lang="en-US" sz="3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Jagdhunderasse</a:t>
            </a:r>
            <a:endParaRPr lang="en-US" sz="3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351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ame 2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F2C51B-77E0-455E-B9AA-A4DA5093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8" y="672353"/>
            <a:ext cx="5894799" cy="556385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In der JV ES </a:t>
            </a:r>
            <a:r>
              <a:rPr lang="en-US" sz="4000" b="1" dirty="0" err="1">
                <a:solidFill>
                  <a:schemeClr val="tx1"/>
                </a:solidFill>
              </a:rPr>
              <a:t>werden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schon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immer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Jagdhunde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ausgebildet</a:t>
            </a:r>
            <a:r>
              <a:rPr lang="en-US" sz="4000" b="1" dirty="0">
                <a:solidFill>
                  <a:schemeClr val="tx1"/>
                </a:solidFill>
              </a:rPr>
              <a:t> und Dank der </a:t>
            </a:r>
            <a:r>
              <a:rPr lang="en-US" sz="4000" b="1" dirty="0" err="1">
                <a:solidFill>
                  <a:schemeClr val="tx1"/>
                </a:solidFill>
              </a:rPr>
              <a:t>Unterstützung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seitens</a:t>
            </a:r>
            <a:r>
              <a:rPr lang="en-US" sz="4000" b="1" dirty="0">
                <a:solidFill>
                  <a:schemeClr val="tx1"/>
                </a:solidFill>
              </a:rPr>
              <a:t> der JV ES und </a:t>
            </a:r>
            <a:r>
              <a:rPr lang="en-US" sz="4000" b="1" dirty="0" err="1">
                <a:solidFill>
                  <a:schemeClr val="tx1"/>
                </a:solidFill>
              </a:rPr>
              <a:t>verschiedener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Jagdpächter</a:t>
            </a:r>
            <a:r>
              <a:rPr lang="en-US" sz="4000" b="1" dirty="0">
                <a:solidFill>
                  <a:schemeClr val="tx1"/>
                </a:solidFill>
              </a:rPr>
              <a:t>, </a:t>
            </a:r>
            <a:r>
              <a:rPr lang="en-US" sz="4000" b="1" dirty="0" err="1">
                <a:solidFill>
                  <a:schemeClr val="tx1"/>
                </a:solidFill>
              </a:rPr>
              <a:t>kann</a:t>
            </a:r>
            <a:r>
              <a:rPr lang="en-US" sz="4000" b="1" dirty="0">
                <a:solidFill>
                  <a:schemeClr val="tx1"/>
                </a:solidFill>
              </a:rPr>
              <a:t> dies </a:t>
            </a:r>
            <a:r>
              <a:rPr lang="en-US" sz="4000" b="1" dirty="0" err="1">
                <a:solidFill>
                  <a:schemeClr val="tx1"/>
                </a:solidFill>
              </a:rPr>
              <a:t>auch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erfolgreich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durchgeführt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werden</a:t>
            </a:r>
            <a:r>
              <a:rPr lang="en-US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nhaltsplatzhalter 4" descr="Ein Bild, das Hund, Gras, Baum, draußen enthält.&#10;&#10;Automatisch generierte Beschreibung">
            <a:extLst>
              <a:ext uri="{FF2B5EF4-FFF2-40B4-BE49-F238E27FC236}">
                <a16:creationId xmlns:a16="http://schemas.microsoft.com/office/drawing/2014/main" id="{A85E538F-F45F-44DE-A5B1-8F50065DE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" b="-1"/>
          <a:stretch/>
        </p:blipFill>
        <p:spPr>
          <a:xfrm>
            <a:off x="6800340" y="502617"/>
            <a:ext cx="4911247" cy="58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6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4692D0-40AD-496F-99A0-8E2FE674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376517"/>
            <a:ext cx="8596668" cy="1165411"/>
          </a:xfrm>
        </p:spPr>
        <p:txBody>
          <a:bodyPr>
            <a:noAutofit/>
          </a:bodyPr>
          <a:lstStyle/>
          <a:p>
            <a:pPr algn="ctr"/>
            <a:r>
              <a:rPr lang="de-DE" sz="3200" b="1" dirty="0">
                <a:solidFill>
                  <a:schemeClr val="tx1"/>
                </a:solidFill>
              </a:rPr>
              <a:t>Überlegungen vor Anschaffung eines Jagdhundes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7CDA9F-7A80-462C-BB97-40BB9924A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1" y="1712259"/>
            <a:ext cx="9628147" cy="46257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de-DE" sz="2800" b="1" dirty="0">
                <a:solidFill>
                  <a:schemeClr val="tx1">
                    <a:alpha val="70000"/>
                  </a:schemeClr>
                </a:solidFill>
              </a:rPr>
              <a:t>Papiere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800" b="1" dirty="0">
                <a:solidFill>
                  <a:schemeClr val="tx1">
                    <a:alpha val="70000"/>
                  </a:schemeClr>
                </a:solidFill>
              </a:rPr>
              <a:t>Zeit – Aufwand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800" b="1" dirty="0">
                <a:solidFill>
                  <a:schemeClr val="tx1">
                    <a:alpha val="70000"/>
                  </a:schemeClr>
                </a:solidFill>
              </a:rPr>
              <a:t>Haltung - Unterbringung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800" b="1" dirty="0">
                <a:solidFill>
                  <a:schemeClr val="tx1">
                    <a:alpha val="70000"/>
                  </a:schemeClr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800" b="1" dirty="0">
                <a:solidFill>
                  <a:schemeClr val="tx1">
                    <a:alpha val="70000"/>
                  </a:schemeClr>
                </a:solidFill>
              </a:rPr>
              <a:t>Jagdlicher Einsatz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800" b="1" dirty="0">
                <a:solidFill>
                  <a:schemeClr val="tx1">
                    <a:alpha val="70000"/>
                  </a:schemeClr>
                </a:solidFill>
              </a:rPr>
              <a:t>Persönliche Planungen Urlaub usw. Hundepension?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2800" b="1" i="1" dirty="0">
                <a:solidFill>
                  <a:srgbClr val="FF0000"/>
                </a:solidFill>
              </a:rPr>
              <a:t>Neutrale Beratung durch Hundeobmann der Jägervereinigung möglich - wünschenswert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2800" dirty="0"/>
          </a:p>
        </p:txBody>
      </p:sp>
      <p:pic>
        <p:nvPicPr>
          <p:cNvPr id="5" name="Grafik 4" descr="Ein Bild, das Gras, Hund, schwarz, draußen enthält.&#10;&#10;Automatisch generierte Beschreibung">
            <a:extLst>
              <a:ext uri="{FF2B5EF4-FFF2-40B4-BE49-F238E27FC236}">
                <a16:creationId xmlns:a16="http://schemas.microsoft.com/office/drawing/2014/main" id="{63C93D01-E724-499B-92D0-F7EA00F5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32" y="1502394"/>
            <a:ext cx="3253366" cy="27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64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683E25-86C7-47F8-8F7F-0F2329C0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044068"/>
          </a:xfrm>
        </p:spPr>
        <p:txBody>
          <a:bodyPr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Hundeführer sensibilisieren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D230C6-E0FE-400B-A359-2C5AB381A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654"/>
            <a:ext cx="10515600" cy="4329309"/>
          </a:xfrm>
        </p:spPr>
        <p:txBody>
          <a:bodyPr>
            <a:normAutofit/>
          </a:bodyPr>
          <a:lstStyle/>
          <a:p>
            <a:pPr marL="228600" indent="0" algn="ctr">
              <a:buNone/>
            </a:pPr>
            <a:r>
              <a:rPr lang="de-DE" b="1" dirty="0">
                <a:solidFill>
                  <a:schemeClr val="tx1">
                    <a:alpha val="70000"/>
                  </a:schemeClr>
                </a:solidFill>
              </a:rPr>
              <a:t>Dem Hundeführer zu lernen die Leistungen seines Hundes einschätzen zu können</a:t>
            </a:r>
          </a:p>
          <a:p>
            <a:pPr marL="228600" indent="0" algn="ctr">
              <a:buNone/>
            </a:pPr>
            <a:r>
              <a:rPr lang="de-DE" b="1" dirty="0">
                <a:solidFill>
                  <a:srgbClr val="FF0000">
                    <a:alpha val="70000"/>
                  </a:srgbClr>
                </a:solidFill>
              </a:rPr>
              <a:t>Nach Brauchbarkeitsprüfung </a:t>
            </a:r>
            <a:r>
              <a:rPr lang="de-DE" b="1" dirty="0">
                <a:solidFill>
                  <a:schemeClr val="tx1">
                    <a:alpha val="70000"/>
                  </a:schemeClr>
                </a:solidFill>
              </a:rPr>
              <a:t>– Gesellenprüfung bestanden noch keine Berufserfahrung</a:t>
            </a:r>
          </a:p>
          <a:p>
            <a:pPr marL="228600" indent="0" algn="ctr">
              <a:buNone/>
            </a:pPr>
            <a:r>
              <a:rPr lang="de-DE" b="1" dirty="0">
                <a:solidFill>
                  <a:srgbClr val="FF0000">
                    <a:alpha val="70000"/>
                  </a:srgbClr>
                </a:solidFill>
              </a:rPr>
              <a:t>Nach Meisterprüfung </a:t>
            </a:r>
            <a:r>
              <a:rPr lang="de-DE" b="1" dirty="0">
                <a:solidFill>
                  <a:schemeClr val="tx1">
                    <a:alpha val="70000"/>
                  </a:schemeClr>
                </a:solidFill>
              </a:rPr>
              <a:t>hat er Meisterprüfung bestanden noch keine „gefestigte“ Berufserfahrung</a:t>
            </a:r>
          </a:p>
          <a:p>
            <a:pPr marL="228600" indent="0" algn="ctr">
              <a:buNone/>
            </a:pPr>
            <a:r>
              <a:rPr lang="de-DE" b="1" dirty="0">
                <a:solidFill>
                  <a:srgbClr val="FF0000">
                    <a:alpha val="70000"/>
                  </a:srgbClr>
                </a:solidFill>
              </a:rPr>
              <a:t>Diese Jagderfahrung muss er nun im jagdlichen Betrieb lernen!</a:t>
            </a:r>
          </a:p>
        </p:txBody>
      </p:sp>
    </p:spTree>
    <p:extLst>
      <p:ext uri="{BB962C8B-B14F-4D97-AF65-F5344CB8AC3E}">
        <p14:creationId xmlns:p14="http://schemas.microsoft.com/office/powerpoint/2010/main" val="3946788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F0536-5D16-4C5F-B414-6AA71FBF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977434"/>
          </a:xfrm>
        </p:spPr>
        <p:txBody>
          <a:bodyPr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Jagderfahrungen sammeln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4B2E4A-2CBA-44FF-8F8B-29BFE9A3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472"/>
            <a:ext cx="10515600" cy="4518491"/>
          </a:xfrm>
        </p:spPr>
        <p:txBody>
          <a:bodyPr>
            <a:normAutofit lnSpcReduction="10000"/>
          </a:bodyPr>
          <a:lstStyle/>
          <a:p>
            <a:pPr marL="228600" indent="0" algn="ctr">
              <a:buNone/>
            </a:pPr>
            <a:r>
              <a:rPr lang="de-DE" b="1" dirty="0">
                <a:solidFill>
                  <a:schemeClr val="tx1">
                    <a:alpha val="70000"/>
                  </a:schemeClr>
                </a:solidFill>
              </a:rPr>
              <a:t>Hund sollte im jagdlichen Betrieb eingesetzt werden um Erfahrungen zu sammeln</a:t>
            </a:r>
          </a:p>
          <a:p>
            <a:pPr marL="228600" indent="0" algn="ctr">
              <a:buNone/>
            </a:pPr>
            <a:endParaRPr lang="de-DE" b="1" dirty="0">
              <a:solidFill>
                <a:schemeClr val="tx1">
                  <a:alpha val="70000"/>
                </a:schemeClr>
              </a:solidFill>
            </a:endParaRPr>
          </a:p>
          <a:p>
            <a:pPr marL="228600" indent="0" algn="ctr">
              <a:buNone/>
            </a:pPr>
            <a:r>
              <a:rPr lang="de-DE" b="1" dirty="0">
                <a:solidFill>
                  <a:schemeClr val="tx1">
                    <a:alpha val="70000"/>
                  </a:schemeClr>
                </a:solidFill>
              </a:rPr>
              <a:t>In der Ausbildung muss immer einen erfahrenen ausgebildeter Hund „mitgeführt“ werden</a:t>
            </a:r>
          </a:p>
          <a:p>
            <a:pPr marL="228600" indent="0" algn="ctr">
              <a:buNone/>
            </a:pPr>
            <a:endParaRPr lang="de-DE" b="1" dirty="0">
              <a:solidFill>
                <a:schemeClr val="tx1">
                  <a:alpha val="70000"/>
                </a:schemeClr>
              </a:solidFill>
            </a:endParaRPr>
          </a:p>
          <a:p>
            <a:pPr marL="228600" indent="0" algn="ctr">
              <a:buNone/>
            </a:pPr>
            <a:r>
              <a:rPr lang="de-DE" b="1" dirty="0">
                <a:solidFill>
                  <a:schemeClr val="tx1">
                    <a:alpha val="70000"/>
                  </a:schemeClr>
                </a:solidFill>
              </a:rPr>
              <a:t>Mit entsprechender bestandener Prüfung, kann der Hund eingesetzt werden -  wenn der Hund nicht zum Erfolg kommt, muss ein erfahrener Hund dazu geholt werden.</a:t>
            </a:r>
          </a:p>
        </p:txBody>
      </p:sp>
    </p:spTree>
    <p:extLst>
      <p:ext uri="{BB962C8B-B14F-4D97-AF65-F5344CB8AC3E}">
        <p14:creationId xmlns:p14="http://schemas.microsoft.com/office/powerpoint/2010/main" val="347299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E2ACD-1ADF-4F81-8151-D8575BDE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Unsere Ziele und Ansprüche an unsere Jagdhunde</a:t>
            </a:r>
          </a:p>
        </p:txBody>
      </p:sp>
      <p:pic>
        <p:nvPicPr>
          <p:cNvPr id="5" name="Inhaltsplatzhalter 4" descr="Ein Bild, das Gras, Hund, draußen, Säugetier enthält.&#10;&#10;Automatisch generierte Beschreibung">
            <a:extLst>
              <a:ext uri="{FF2B5EF4-FFF2-40B4-BE49-F238E27FC236}">
                <a16:creationId xmlns:a16="http://schemas.microsoft.com/office/drawing/2014/main" id="{634A6D27-677C-49DA-8BE3-480C50713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89" y="2193684"/>
            <a:ext cx="2948370" cy="4003575"/>
          </a:xfrm>
        </p:spPr>
      </p:pic>
      <p:pic>
        <p:nvPicPr>
          <p:cNvPr id="7" name="Grafik 6" descr="Ein Bild, das Hund, Gras, schwarz, Säugetier enthält.&#10;&#10;Automatisch generierte Beschreibung">
            <a:extLst>
              <a:ext uri="{FF2B5EF4-FFF2-40B4-BE49-F238E27FC236}">
                <a16:creationId xmlns:a16="http://schemas.microsoft.com/office/drawing/2014/main" id="{2976EB0B-AC06-46E0-9E24-26E210AD5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4" y="3429000"/>
            <a:ext cx="4275341" cy="2944903"/>
          </a:xfrm>
          <a:prstGeom prst="rect">
            <a:avLst/>
          </a:prstGeom>
        </p:spPr>
      </p:pic>
      <p:pic>
        <p:nvPicPr>
          <p:cNvPr id="4" name="Grafik 3" descr="Ein Bild, das Hund, Gras, Baum, draußen enthält.&#10;&#10;Automatisch generierte Beschreibung">
            <a:extLst>
              <a:ext uri="{FF2B5EF4-FFF2-40B4-BE49-F238E27FC236}">
                <a16:creationId xmlns:a16="http://schemas.microsoft.com/office/drawing/2014/main" id="{C110B58B-4B99-4B27-848A-ADC10B50E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32" y="1764145"/>
            <a:ext cx="3700178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5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Hund, Gras, draußen, Frisbee enthält.&#10;&#10;Automatisch generierte Beschreibung">
            <a:extLst>
              <a:ext uri="{FF2B5EF4-FFF2-40B4-BE49-F238E27FC236}">
                <a16:creationId xmlns:a16="http://schemas.microsoft.com/office/drawing/2014/main" id="{565C6427-FD05-45AB-8715-813507998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r="-2" b="-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Grafik 4" descr="Ein Bild, das Wasser, draußen, See enthält.&#10;&#10;Automatisch generierte Beschreibung">
            <a:extLst>
              <a:ext uri="{FF2B5EF4-FFF2-40B4-BE49-F238E27FC236}">
                <a16:creationId xmlns:a16="http://schemas.microsoft.com/office/drawing/2014/main" id="{D8269EC4-3FE4-422A-8027-FBE81A5C8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4" b="2110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Grafik 2" descr="Ein Bild, das Pflanze, draußen enthält.&#10;&#10;Automatisch generierte Beschreibung">
            <a:extLst>
              <a:ext uri="{FF2B5EF4-FFF2-40B4-BE49-F238E27FC236}">
                <a16:creationId xmlns:a16="http://schemas.microsoft.com/office/drawing/2014/main" id="{B4B1FB10-C30B-494C-AA62-92C05A941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r="1" b="18204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3584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Bildergebnis für Apportierer">
            <a:extLst>
              <a:ext uri="{FF2B5EF4-FFF2-40B4-BE49-F238E27FC236}">
                <a16:creationId xmlns:a16="http://schemas.microsoft.com/office/drawing/2014/main" id="{EAC6D999-8187-4617-99F4-7A655927F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 r="1" b="22277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draußen, Wasser, braun, Säugetier enthält.&#10;&#10;Automatisch generierte Beschreibung">
            <a:extLst>
              <a:ext uri="{FF2B5EF4-FFF2-40B4-BE49-F238E27FC236}">
                <a16:creationId xmlns:a16="http://schemas.microsoft.com/office/drawing/2014/main" id="{05E06E01-6D8B-4746-BFCA-234622067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Grafik 4" descr="Ein Bild, das draußen, Hund, Schnee, braun enthält.&#10;&#10;Automatisch generierte Beschreibung">
            <a:extLst>
              <a:ext uri="{FF2B5EF4-FFF2-40B4-BE49-F238E27FC236}">
                <a16:creationId xmlns:a16="http://schemas.microsoft.com/office/drawing/2014/main" id="{272C621F-699D-4392-9CD3-8481A27DA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9" b="1478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Grafik 2" descr="Ein Bild, das Gras, Hund, draußen, Frisbee enthält.&#10;&#10;Automatisch generierte Beschreibung">
            <a:extLst>
              <a:ext uri="{FF2B5EF4-FFF2-40B4-BE49-F238E27FC236}">
                <a16:creationId xmlns:a16="http://schemas.microsoft.com/office/drawing/2014/main" id="{059E8B39-DFE9-40C5-9BD0-A40FF71EC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9707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0A675-9D77-45EC-A39C-9B784758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8780"/>
            <a:ext cx="10897632" cy="1345627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Hunde die das Wild in Bewegung bringen</a:t>
            </a:r>
          </a:p>
        </p:txBody>
      </p:sp>
      <p:pic>
        <p:nvPicPr>
          <p:cNvPr id="7" name="Inhaltsplatzhalter 6" descr="Ein Bild, das Gras, Hund, draußen, Säugetier enthält.&#10;&#10;Automatisch generierte Beschreibung">
            <a:extLst>
              <a:ext uri="{FF2B5EF4-FFF2-40B4-BE49-F238E27FC236}">
                <a16:creationId xmlns:a16="http://schemas.microsoft.com/office/drawing/2014/main" id="{3DF3F7EF-544C-470C-AAC8-45DFC91EF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51" y="1568703"/>
            <a:ext cx="2978355" cy="1860298"/>
          </a:xfrm>
        </p:spPr>
      </p:pic>
      <p:pic>
        <p:nvPicPr>
          <p:cNvPr id="5" name="Picture 2" descr="Bildergebnis für Jagdhunde Teckel">
            <a:extLst>
              <a:ext uri="{FF2B5EF4-FFF2-40B4-BE49-F238E27FC236}">
                <a16:creationId xmlns:a16="http://schemas.microsoft.com/office/drawing/2014/main" id="{816609E4-73E6-45B8-AB3C-CD4786148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45" y="4085193"/>
            <a:ext cx="3384965" cy="19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gebnis für Jagdterrier">
            <a:extLst>
              <a:ext uri="{FF2B5EF4-FFF2-40B4-BE49-F238E27FC236}">
                <a16:creationId xmlns:a16="http://schemas.microsoft.com/office/drawing/2014/main" id="{6C37D7D0-2351-4670-B857-DCB81EA9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79" y="3690553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Ein Bild, das Hund, sitzend, braun, suchend enthält.&#10;&#10;Automatisch generierte Beschreibung">
            <a:extLst>
              <a:ext uri="{FF2B5EF4-FFF2-40B4-BE49-F238E27FC236}">
                <a16:creationId xmlns:a16="http://schemas.microsoft.com/office/drawing/2014/main" id="{223AF2AF-835C-4592-B975-27C9093B8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733" y="1479166"/>
            <a:ext cx="1737038" cy="2536640"/>
          </a:xfrm>
          <a:prstGeom prst="rect">
            <a:avLst/>
          </a:prstGeom>
        </p:spPr>
      </p:pic>
      <p:pic>
        <p:nvPicPr>
          <p:cNvPr id="1028" name="Picture 4" descr="Bildergebnis für Teckel">
            <a:extLst>
              <a:ext uri="{FF2B5EF4-FFF2-40B4-BE49-F238E27FC236}">
                <a16:creationId xmlns:a16="http://schemas.microsoft.com/office/drawing/2014/main" id="{96580DE0-E23A-47E1-9633-887CDB91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52" y="4298057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nhaltsplatzhalter 4" descr="Ein Bild, das Gras, draußen, Hund, Tier enthält.&#10;&#10;Automatisch generierte Beschreibung">
            <a:extLst>
              <a:ext uri="{FF2B5EF4-FFF2-40B4-BE49-F238E27FC236}">
                <a16:creationId xmlns:a16="http://schemas.microsoft.com/office/drawing/2014/main" id="{812AAA47-E1EE-4455-BAFB-EABC8C836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0" y="1457324"/>
            <a:ext cx="2978355" cy="25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32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60B01-FA3A-45A8-B0FC-6FABE066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Jagdhundeausbildung Jägervereinigung Esslingen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7C3D4-24EC-4E13-A69E-DDACF9384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de-DE" sz="4400" b="1" dirty="0">
              <a:solidFill>
                <a:schemeClr val="tx1">
                  <a:alpha val="70000"/>
                </a:schemeClr>
              </a:solidFill>
            </a:endParaRPr>
          </a:p>
          <a:p>
            <a:pPr algn="ctr"/>
            <a:r>
              <a:rPr lang="de-DE" sz="4400" b="1" dirty="0">
                <a:solidFill>
                  <a:schemeClr val="tx1">
                    <a:alpha val="70000"/>
                  </a:schemeClr>
                </a:solidFill>
              </a:rPr>
              <a:t>Fragen?</a:t>
            </a:r>
          </a:p>
          <a:p>
            <a:pPr algn="ctr"/>
            <a:endParaRPr lang="de-DE" sz="4400" b="1" dirty="0">
              <a:solidFill>
                <a:schemeClr val="tx1">
                  <a:alpha val="70000"/>
                </a:schemeClr>
              </a:solidFill>
            </a:endParaRPr>
          </a:p>
          <a:p>
            <a:pPr algn="ctr"/>
            <a:r>
              <a:rPr lang="de-DE" sz="4400" b="1" dirty="0">
                <a:solidFill>
                  <a:schemeClr val="tx1">
                    <a:alpha val="70000"/>
                  </a:schemeClr>
                </a:solidFill>
              </a:rPr>
              <a:t>Mein Dank geht an alle Unterstützer und Revierpächter, ohne die das alles nicht möglich wäre</a:t>
            </a:r>
          </a:p>
        </p:txBody>
      </p:sp>
    </p:spTree>
    <p:extLst>
      <p:ext uri="{BB962C8B-B14F-4D97-AF65-F5344CB8AC3E}">
        <p14:creationId xmlns:p14="http://schemas.microsoft.com/office/powerpoint/2010/main" val="1031478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1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F5EDD2-F53A-42D0-AC1A-AF2207CC4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3"/>
            <a:ext cx="456342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</a:rPr>
              <a:t>Das Ausbilderteam</a:t>
            </a:r>
          </a:p>
        </p:txBody>
      </p:sp>
      <p:pic>
        <p:nvPicPr>
          <p:cNvPr id="5" name="Inhaltsplatzhalter 4" descr="Ein Bild, das Gras, Hund, draußen, Person enthält.&#10;&#10;Automatisch generierte Beschreibung">
            <a:extLst>
              <a:ext uri="{FF2B5EF4-FFF2-40B4-BE49-F238E27FC236}">
                <a16:creationId xmlns:a16="http://schemas.microsoft.com/office/drawing/2014/main" id="{CF22DF55-2CB3-4A96-BAD1-3D38BBAC7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43" y="806825"/>
            <a:ext cx="2165257" cy="2170686"/>
          </a:xfrm>
          <a:prstGeom prst="rect">
            <a:avLst/>
          </a:prstGeom>
        </p:spPr>
      </p:pic>
      <p:pic>
        <p:nvPicPr>
          <p:cNvPr id="9" name="Grafik 8" descr="Ein Bild, das Baum, draußen, Gras, Wald enthält.&#10;&#10;Automatisch generierte Beschreibung">
            <a:extLst>
              <a:ext uri="{FF2B5EF4-FFF2-40B4-BE49-F238E27FC236}">
                <a16:creationId xmlns:a16="http://schemas.microsoft.com/office/drawing/2014/main" id="{CC97FF37-D562-40FF-856A-8A57466197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64" y="806825"/>
            <a:ext cx="2751933" cy="1830036"/>
          </a:xfrm>
          <a:prstGeom prst="rect">
            <a:avLst/>
          </a:prstGeom>
        </p:spPr>
      </p:pic>
      <p:pic>
        <p:nvPicPr>
          <p:cNvPr id="7" name="Grafik 6" descr="Ein Bild, das Gras, Baum, draußen, Hund enthält.&#10;&#10;Automatisch generierte Beschreibung">
            <a:extLst>
              <a:ext uri="{FF2B5EF4-FFF2-40B4-BE49-F238E27FC236}">
                <a16:creationId xmlns:a16="http://schemas.microsoft.com/office/drawing/2014/main" id="{31B23095-1FDE-4258-B970-BE8B5A9F67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36" y="3902697"/>
            <a:ext cx="3505655" cy="1971930"/>
          </a:xfrm>
          <a:prstGeom prst="rect">
            <a:avLst/>
          </a:prstGeom>
        </p:spPr>
      </p:pic>
      <p:pic>
        <p:nvPicPr>
          <p:cNvPr id="13" name="Grafik 12" descr="Ein Bild, das Gras, draußen, Himmel, Baum enthält.&#10;&#10;Automatisch generierte Beschreibung">
            <a:extLst>
              <a:ext uri="{FF2B5EF4-FFF2-40B4-BE49-F238E27FC236}">
                <a16:creationId xmlns:a16="http://schemas.microsoft.com/office/drawing/2014/main" id="{C68C9357-766F-4289-A2FA-52A23197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87" y="3509963"/>
            <a:ext cx="1808377" cy="2411171"/>
          </a:xfrm>
          <a:prstGeom prst="rect">
            <a:avLst/>
          </a:prstGeom>
        </p:spPr>
      </p:pic>
      <p:pic>
        <p:nvPicPr>
          <p:cNvPr id="15" name="Grafik 14" descr="Ein Bild, das Person, grün, darstellend enthält.&#10;&#10;Automatisch generierte Beschreibung">
            <a:extLst>
              <a:ext uri="{FF2B5EF4-FFF2-40B4-BE49-F238E27FC236}">
                <a16:creationId xmlns:a16="http://schemas.microsoft.com/office/drawing/2014/main" id="{CF15585C-C677-463D-B56D-0DAF7F030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028" y="806825"/>
            <a:ext cx="1288425" cy="2235881"/>
          </a:xfrm>
          <a:prstGeom prst="rect">
            <a:avLst/>
          </a:prstGeom>
        </p:spPr>
      </p:pic>
      <p:pic>
        <p:nvPicPr>
          <p:cNvPr id="19" name="Grafik 18" descr="Ein Bild, das draußen, Gras, Hund, Mann enthält.&#10;&#10;Automatisch generierte Beschreibung">
            <a:extLst>
              <a:ext uri="{FF2B5EF4-FFF2-40B4-BE49-F238E27FC236}">
                <a16:creationId xmlns:a16="http://schemas.microsoft.com/office/drawing/2014/main" id="{6D56298D-D006-4BEB-A354-64C6E772D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73" y="773207"/>
            <a:ext cx="2225774" cy="2204304"/>
          </a:xfrm>
          <a:prstGeom prst="rect">
            <a:avLst/>
          </a:prstGeom>
        </p:spPr>
      </p:pic>
      <p:pic>
        <p:nvPicPr>
          <p:cNvPr id="23" name="Grafik 22" descr="Ein Bild, das Gras, draußen, Baum, Feld enthält.&#10;&#10;Automatisch generierte Beschreibung">
            <a:extLst>
              <a:ext uri="{FF2B5EF4-FFF2-40B4-BE49-F238E27FC236}">
                <a16:creationId xmlns:a16="http://schemas.microsoft.com/office/drawing/2014/main" id="{F19149EB-3DFE-44C2-9DA8-5200C42FA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23" y="3546550"/>
            <a:ext cx="1561605" cy="2538244"/>
          </a:xfrm>
          <a:prstGeom prst="rect">
            <a:avLst/>
          </a:prstGeom>
        </p:spPr>
      </p:pic>
      <p:pic>
        <p:nvPicPr>
          <p:cNvPr id="4" name="Grafik 3" descr="Ein Bild, das draußen, Person, Boden, Wasser enthält.&#10;&#10;Automatisch generierte Beschreibung">
            <a:extLst>
              <a:ext uri="{FF2B5EF4-FFF2-40B4-BE49-F238E27FC236}">
                <a16:creationId xmlns:a16="http://schemas.microsoft.com/office/drawing/2014/main" id="{5C82B68B-404B-47A6-B0EC-F68B79059E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55" y="3546549"/>
            <a:ext cx="1288425" cy="25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2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A9828-1C18-48D1-9367-DCE65A6A8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761080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Warum müssen wir </a:t>
            </a:r>
            <a:r>
              <a:rPr lang="de-DE" b="1" dirty="0">
                <a:solidFill>
                  <a:srgbClr val="FF0000"/>
                </a:solidFill>
              </a:rPr>
              <a:t>„ausgebildete“ </a:t>
            </a:r>
            <a:r>
              <a:rPr lang="de-DE" b="1" dirty="0">
                <a:solidFill>
                  <a:schemeClr val="tx1"/>
                </a:solidFill>
              </a:rPr>
              <a:t>und </a:t>
            </a:r>
            <a:r>
              <a:rPr lang="de-DE" b="1" dirty="0">
                <a:solidFill>
                  <a:srgbClr val="FF0000"/>
                </a:solidFill>
              </a:rPr>
              <a:t>„geprüfte“ </a:t>
            </a:r>
            <a:r>
              <a:rPr lang="de-DE" b="1" dirty="0">
                <a:solidFill>
                  <a:schemeClr val="tx1"/>
                </a:solidFill>
              </a:rPr>
              <a:t>Hunde bei der Jagd einsetzen?</a:t>
            </a:r>
          </a:p>
        </p:txBody>
      </p:sp>
      <p:graphicFrame>
        <p:nvGraphicFramePr>
          <p:cNvPr id="6" name="Inhaltsplatzhalter 2">
            <a:extLst>
              <a:ext uri="{FF2B5EF4-FFF2-40B4-BE49-F238E27FC236}">
                <a16:creationId xmlns:a16="http://schemas.microsoft.com/office/drawing/2014/main" id="{E3E81EAA-3FAF-440B-EA9A-EB90F4FEC1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689411"/>
          <a:ext cx="10515600" cy="3487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843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FD619-8351-4143-8F31-F8273031D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2606813"/>
          </a:xfrm>
        </p:spPr>
        <p:txBody>
          <a:bodyPr>
            <a:noAutofit/>
          </a:bodyPr>
          <a:lstStyle/>
          <a:p>
            <a:pPr algn="ctr"/>
            <a:r>
              <a:rPr lang="de-DE" sz="5400" b="1" dirty="0">
                <a:solidFill>
                  <a:schemeClr val="tx1"/>
                </a:solidFill>
              </a:rPr>
              <a:t>Was sind unsere Aufgaben?</a:t>
            </a:r>
            <a:br>
              <a:rPr lang="de-DE" sz="5400" b="1" dirty="0">
                <a:solidFill>
                  <a:schemeClr val="tx1"/>
                </a:solidFill>
              </a:rPr>
            </a:br>
            <a:r>
              <a:rPr lang="de-DE" sz="5400" b="1" dirty="0">
                <a:solidFill>
                  <a:schemeClr val="tx1"/>
                </a:solidFill>
              </a:rPr>
              <a:t>Was sind unsere Ziele? </a:t>
            </a:r>
            <a:br>
              <a:rPr lang="de-DE" sz="5400" b="1" dirty="0">
                <a:solidFill>
                  <a:schemeClr val="tx1"/>
                </a:solidFill>
              </a:rPr>
            </a:br>
            <a:r>
              <a:rPr lang="de-DE" sz="5400" b="1" dirty="0">
                <a:solidFill>
                  <a:schemeClr val="tx1"/>
                </a:solidFill>
              </a:rPr>
              <a:t>Was bieten wir an?</a:t>
            </a:r>
          </a:p>
        </p:txBody>
      </p:sp>
      <p:pic>
        <p:nvPicPr>
          <p:cNvPr id="5" name="Inhaltsplatzhalter 4" descr="Ein Bild, das Hund, Gras, draußen, Frisbee enthält.&#10;&#10;Automatisch generierte Beschreibung">
            <a:extLst>
              <a:ext uri="{FF2B5EF4-FFF2-40B4-BE49-F238E27FC236}">
                <a16:creationId xmlns:a16="http://schemas.microsoft.com/office/drawing/2014/main" id="{F3F53170-C6CF-48F4-AEF9-04054050A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79" y="3287850"/>
            <a:ext cx="5630953" cy="3062150"/>
          </a:xfrm>
        </p:spPr>
      </p:pic>
    </p:spTree>
    <p:extLst>
      <p:ext uri="{BB962C8B-B14F-4D97-AF65-F5344CB8AC3E}">
        <p14:creationId xmlns:p14="http://schemas.microsoft.com/office/powerpoint/2010/main" val="118325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71D81-F0E8-4E49-8FBB-378904F8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Vorbereitungskurse Brauchbarkeitsprüfung</a:t>
            </a:r>
          </a:p>
        </p:txBody>
      </p:sp>
      <p:pic>
        <p:nvPicPr>
          <p:cNvPr id="7" name="Grafik 6" descr="Ein Bild, das Gras, Hund, draußen, schwarz enthält.&#10;&#10;Automatisch generierte Beschreibung">
            <a:extLst>
              <a:ext uri="{FF2B5EF4-FFF2-40B4-BE49-F238E27FC236}">
                <a16:creationId xmlns:a16="http://schemas.microsoft.com/office/drawing/2014/main" id="{78A9CA4D-18B9-4A59-81AF-8C9F5263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55" y="4407479"/>
            <a:ext cx="2882935" cy="1836390"/>
          </a:xfrm>
          <a:prstGeom prst="rect">
            <a:avLst/>
          </a:prstGeom>
        </p:spPr>
      </p:pic>
      <p:pic>
        <p:nvPicPr>
          <p:cNvPr id="9" name="Grafik 8" descr="Ein Bild, das Gras, Hund, draußen, Säugetier enthält.&#10;&#10;Automatisch generierte Beschreibung">
            <a:extLst>
              <a:ext uri="{FF2B5EF4-FFF2-40B4-BE49-F238E27FC236}">
                <a16:creationId xmlns:a16="http://schemas.microsoft.com/office/drawing/2014/main" id="{1E5B8A39-1C5E-4CE8-8AD2-223C0CE2F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13" y="2113453"/>
            <a:ext cx="3394567" cy="2120266"/>
          </a:xfrm>
          <a:prstGeom prst="rect">
            <a:avLst/>
          </a:prstGeom>
        </p:spPr>
      </p:pic>
      <p:pic>
        <p:nvPicPr>
          <p:cNvPr id="4" name="Grafik 3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96F34F07-E8B1-438F-AF6A-27B5DCAA2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830" y="2375646"/>
            <a:ext cx="4370694" cy="3278021"/>
          </a:xfrm>
          <a:prstGeom prst="rect">
            <a:avLst/>
          </a:prstGeom>
        </p:spPr>
      </p:pic>
      <p:pic>
        <p:nvPicPr>
          <p:cNvPr id="10" name="Inhalts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2CFECB93-1517-4797-88DC-D34D7AD4F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69" y="3511897"/>
            <a:ext cx="2857500" cy="1657350"/>
          </a:xfrm>
        </p:spPr>
      </p:pic>
    </p:spTree>
    <p:extLst>
      <p:ext uri="{BB962C8B-B14F-4D97-AF65-F5344CB8AC3E}">
        <p14:creationId xmlns:p14="http://schemas.microsoft.com/office/powerpoint/2010/main" val="427301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909" y="1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CE4768-AA59-4F45-98C0-51F78157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14039"/>
            <a:ext cx="5863683" cy="451624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Der </a:t>
            </a:r>
            <a:r>
              <a:rPr lang="en-US" sz="4000" b="1" dirty="0" err="1">
                <a:solidFill>
                  <a:schemeClr val="tx1"/>
                </a:solidFill>
              </a:rPr>
              <a:t>Nachweis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über</a:t>
            </a:r>
            <a:r>
              <a:rPr lang="en-US" sz="4000" b="1" dirty="0">
                <a:solidFill>
                  <a:schemeClr val="tx1"/>
                </a:solidFill>
              </a:rPr>
              <a:t> die </a:t>
            </a:r>
            <a:r>
              <a:rPr lang="en-US" sz="4000" b="1" dirty="0" err="1">
                <a:solidFill>
                  <a:schemeClr val="tx1"/>
                </a:solidFill>
              </a:rPr>
              <a:t>Brauchbarkeit</a:t>
            </a:r>
            <a:r>
              <a:rPr lang="en-US" sz="4000" b="1" dirty="0">
                <a:solidFill>
                  <a:schemeClr val="tx1"/>
                </a:solidFill>
              </a:rPr>
              <a:t> der </a:t>
            </a:r>
            <a:r>
              <a:rPr lang="en-US" sz="4000" b="1" dirty="0" err="1">
                <a:solidFill>
                  <a:schemeClr val="tx1"/>
                </a:solidFill>
              </a:rPr>
              <a:t>Jagdhunde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wird</a:t>
            </a:r>
            <a:r>
              <a:rPr lang="en-US" sz="4000" b="1" dirty="0">
                <a:solidFill>
                  <a:schemeClr val="tx1"/>
                </a:solidFill>
              </a:rPr>
              <a:t> in </a:t>
            </a:r>
            <a:r>
              <a:rPr lang="en-US" sz="4000" b="1" dirty="0" err="1">
                <a:solidFill>
                  <a:schemeClr val="tx1"/>
                </a:solidFill>
              </a:rPr>
              <a:t>BaWü</a:t>
            </a:r>
            <a:r>
              <a:rPr lang="en-US" sz="4000" b="1" dirty="0">
                <a:solidFill>
                  <a:schemeClr val="tx1"/>
                </a:solidFill>
              </a:rPr>
              <a:t> je </a:t>
            </a:r>
            <a:r>
              <a:rPr lang="en-US" sz="4000" b="1" dirty="0" err="1">
                <a:solidFill>
                  <a:schemeClr val="tx1"/>
                </a:solidFill>
              </a:rPr>
              <a:t>nach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Jagdart</a:t>
            </a:r>
            <a:r>
              <a:rPr lang="en-US" sz="4000" b="1" dirty="0">
                <a:solidFill>
                  <a:schemeClr val="tx1"/>
                </a:solidFill>
              </a:rPr>
              <a:t> und </a:t>
            </a:r>
            <a:r>
              <a:rPr lang="en-US" sz="4000" b="1" dirty="0" err="1">
                <a:solidFill>
                  <a:schemeClr val="tx1"/>
                </a:solidFill>
              </a:rPr>
              <a:t>Einsätze</a:t>
            </a:r>
            <a:r>
              <a:rPr lang="en-US" sz="4000" b="1" dirty="0">
                <a:solidFill>
                  <a:schemeClr val="tx1"/>
                </a:solidFill>
              </a:rPr>
              <a:t> der </a:t>
            </a:r>
            <a:r>
              <a:rPr lang="en-US" sz="4000" b="1" dirty="0" err="1">
                <a:solidFill>
                  <a:schemeClr val="tx1"/>
                </a:solidFill>
              </a:rPr>
              <a:t>Hunde</a:t>
            </a:r>
            <a:r>
              <a:rPr lang="en-US" sz="4000" b="1" dirty="0">
                <a:solidFill>
                  <a:schemeClr val="tx1"/>
                </a:solidFill>
              </a:rPr>
              <a:t> in 6 Module </a:t>
            </a:r>
            <a:r>
              <a:rPr lang="en-US" sz="4000" b="1" dirty="0" err="1">
                <a:solidFill>
                  <a:schemeClr val="tx1"/>
                </a:solidFill>
              </a:rPr>
              <a:t>eingeteilt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Inhaltsplatzhalter 3" descr="Ein Bild, das Gras, draußen, Feld, Tier enthält.&#10;&#10;Automatisch generierte Beschreibung">
            <a:extLst>
              <a:ext uri="{FF2B5EF4-FFF2-40B4-BE49-F238E27FC236}">
                <a16:creationId xmlns:a16="http://schemas.microsoft.com/office/drawing/2014/main" id="{236EE966-FC21-4A73-A0A1-EFD197C80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32" y="1117970"/>
            <a:ext cx="3886674" cy="2586404"/>
          </a:xfrm>
          <a:prstGeom prst="rect">
            <a:avLst/>
          </a:prstGeom>
        </p:spPr>
      </p:pic>
      <p:pic>
        <p:nvPicPr>
          <p:cNvPr id="14" name="Inhaltsplatzhalter 8" descr="Ein Bild, das Gras, Hund, draußen, Frisbee enthält.&#10;&#10;Automatisch generierte Beschreibung">
            <a:extLst>
              <a:ext uri="{FF2B5EF4-FFF2-40B4-BE49-F238E27FC236}">
                <a16:creationId xmlns:a16="http://schemas.microsoft.com/office/drawing/2014/main" id="{7FD64123-C35E-4549-BEB6-D2D0B67EF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82" y="3825301"/>
            <a:ext cx="3757962" cy="24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10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33E97A-B2CD-42B6-918A-8ACDCC86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428375" cy="1172271"/>
          </a:xfrm>
        </p:spPr>
        <p:txBody>
          <a:bodyPr anchor="b">
            <a:normAutofit/>
          </a:bodyPr>
          <a:lstStyle/>
          <a:p>
            <a:r>
              <a:rPr lang="de-DE" sz="4400" b="1" dirty="0">
                <a:solidFill>
                  <a:schemeClr val="tx1"/>
                </a:solidFill>
              </a:rPr>
              <a:t>Modul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7179D-CD05-4543-A838-0482F6A68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3929"/>
            <a:ext cx="7418294" cy="3873034"/>
          </a:xfrm>
        </p:spPr>
        <p:txBody>
          <a:bodyPr>
            <a:normAutofit lnSpcReduction="10000"/>
          </a:bodyPr>
          <a:lstStyle/>
          <a:p>
            <a:pPr marL="228600" indent="0">
              <a:buNone/>
            </a:pPr>
            <a:r>
              <a:rPr lang="de-DE" b="1" dirty="0">
                <a:solidFill>
                  <a:schemeClr val="tx1"/>
                </a:solidFill>
              </a:rPr>
              <a:t>Grundgehorsam / Schussfestigkeit / Standruhe / Übernachtfährte</a:t>
            </a:r>
          </a:p>
          <a:p>
            <a:pPr marL="228600" indent="0">
              <a:buNone/>
            </a:pPr>
            <a:endParaRPr lang="de-DE" b="1" dirty="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de-DE" b="1" dirty="0">
                <a:solidFill>
                  <a:srgbClr val="FF0000"/>
                </a:solidFill>
              </a:rPr>
              <a:t>Brauchbarkeit</a:t>
            </a:r>
            <a:r>
              <a:rPr lang="de-DE" b="1" dirty="0">
                <a:solidFill>
                  <a:schemeClr val="tx1"/>
                </a:solidFill>
              </a:rPr>
              <a:t> für einfache Nachsuchen im Schalenwildrevier</a:t>
            </a:r>
          </a:p>
          <a:p>
            <a:pPr marL="228600" indent="0">
              <a:buNone/>
            </a:pPr>
            <a:endParaRPr lang="de-DE" b="1" dirty="0">
              <a:solidFill>
                <a:schemeClr val="tx1"/>
              </a:solidFill>
            </a:endParaRPr>
          </a:p>
          <a:p>
            <a:pPr marL="228600" indent="0">
              <a:buNone/>
            </a:pPr>
            <a:r>
              <a:rPr lang="de-DE" b="1" i="1" dirty="0">
                <a:solidFill>
                  <a:srgbClr val="FF0000"/>
                </a:solidFill>
              </a:rPr>
              <a:t>Voraussetzung für alle weitere Module</a:t>
            </a:r>
          </a:p>
          <a:p>
            <a:pPr marL="228600" indent="0"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5" name="Grafik 4" descr="Ein Bild, das Gras, draußen, Hund, Feld enthält.&#10;&#10;Automatisch generierte Beschreibung">
            <a:extLst>
              <a:ext uri="{FF2B5EF4-FFF2-40B4-BE49-F238E27FC236}">
                <a16:creationId xmlns:a16="http://schemas.microsoft.com/office/drawing/2014/main" id="{895CAA18-8675-442F-889E-A1AA03146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11" y="1552957"/>
            <a:ext cx="3325905" cy="26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9B0C22-94A5-4B4D-9960-24A9A19D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428375" cy="819149"/>
          </a:xfrm>
        </p:spPr>
        <p:txBody>
          <a:bodyPr anchor="b">
            <a:normAutofit/>
          </a:bodyPr>
          <a:lstStyle/>
          <a:p>
            <a:r>
              <a:rPr lang="de-DE" sz="4400" b="1" dirty="0">
                <a:solidFill>
                  <a:schemeClr val="tx1"/>
                </a:solidFill>
              </a:rPr>
              <a:t>Modul 2 bis 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595A00-C25D-4695-8092-12FD9C8FC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5937"/>
            <a:ext cx="7005918" cy="3733998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de-DE" sz="2400" b="1" i="1" u="sng" dirty="0">
                <a:solidFill>
                  <a:schemeClr val="tx1"/>
                </a:solidFill>
              </a:rPr>
              <a:t>M2 </a:t>
            </a:r>
            <a:r>
              <a:rPr lang="de-DE" sz="2400" b="1" dirty="0">
                <a:solidFill>
                  <a:schemeClr val="tx1"/>
                </a:solidFill>
              </a:rPr>
              <a:t>„Brauchbarkeit“ Feld und Wald</a:t>
            </a:r>
          </a:p>
          <a:p>
            <a:pPr marL="228600" indent="0">
              <a:buNone/>
            </a:pPr>
            <a:r>
              <a:rPr lang="de-DE" sz="2400" b="1" i="1" u="sng" dirty="0">
                <a:solidFill>
                  <a:schemeClr val="tx1"/>
                </a:solidFill>
              </a:rPr>
              <a:t>M3</a:t>
            </a:r>
            <a:r>
              <a:rPr lang="de-DE" sz="2400" b="1" dirty="0">
                <a:solidFill>
                  <a:schemeClr val="tx1"/>
                </a:solidFill>
              </a:rPr>
              <a:t> „Brauchbarkeit“ Wasser</a:t>
            </a:r>
          </a:p>
          <a:p>
            <a:pPr marL="228600" indent="0">
              <a:buNone/>
            </a:pPr>
            <a:r>
              <a:rPr lang="de-DE" sz="2400" b="1" i="1" u="sng" dirty="0">
                <a:solidFill>
                  <a:schemeClr val="tx1"/>
                </a:solidFill>
              </a:rPr>
              <a:t>M4</a:t>
            </a:r>
            <a:r>
              <a:rPr lang="de-DE" sz="2400" b="1" dirty="0">
                <a:solidFill>
                  <a:schemeClr val="tx1"/>
                </a:solidFill>
              </a:rPr>
              <a:t> „Brauchbarkeit“ Erschwerte Nachsuchen</a:t>
            </a:r>
          </a:p>
          <a:p>
            <a:pPr marL="228600" indent="0">
              <a:buNone/>
            </a:pPr>
            <a:r>
              <a:rPr lang="de-DE" sz="2400" b="1" i="1" u="sng" dirty="0">
                <a:solidFill>
                  <a:schemeClr val="tx1"/>
                </a:solidFill>
              </a:rPr>
              <a:t>M5 </a:t>
            </a:r>
            <a:r>
              <a:rPr lang="de-DE" sz="2400" b="1" dirty="0">
                <a:solidFill>
                  <a:schemeClr val="tx1"/>
                </a:solidFill>
              </a:rPr>
              <a:t>„Brauchbarkeit“ für die Bewegungsjagd</a:t>
            </a:r>
          </a:p>
          <a:p>
            <a:pPr marL="228600" indent="0">
              <a:buNone/>
            </a:pPr>
            <a:r>
              <a:rPr lang="de-DE" sz="2400" b="1" i="1" u="sng" dirty="0">
                <a:solidFill>
                  <a:schemeClr val="tx1"/>
                </a:solidFill>
              </a:rPr>
              <a:t>M6</a:t>
            </a:r>
            <a:r>
              <a:rPr lang="de-DE" sz="2400" b="1" dirty="0">
                <a:solidFill>
                  <a:schemeClr val="tx1"/>
                </a:solidFill>
              </a:rPr>
              <a:t> „Brauchbarkeit“ für die Baujagd</a:t>
            </a:r>
          </a:p>
          <a:p>
            <a:pPr marL="228600" indent="0">
              <a:buNone/>
            </a:pP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4" name="Grafik 3" descr="Ein Bild, das Gras, draußen, Tier, Hund enthält.&#10;&#10;Automatisch generierte Beschreibung">
            <a:extLst>
              <a:ext uri="{FF2B5EF4-FFF2-40B4-BE49-F238E27FC236}">
                <a16:creationId xmlns:a16="http://schemas.microsoft.com/office/drawing/2014/main" id="{33058092-985F-4265-9891-371E0BABFA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8" y="577404"/>
            <a:ext cx="3318914" cy="2231969"/>
          </a:xfrm>
          <a:prstGeom prst="rect">
            <a:avLst/>
          </a:prstGeom>
        </p:spPr>
      </p:pic>
      <p:pic>
        <p:nvPicPr>
          <p:cNvPr id="14" name="Grafik 13" descr="Ein Bild, das Gras, draußen, Tier, Hund enthält.&#10;&#10;Automatisch generierte Beschreibung">
            <a:extLst>
              <a:ext uri="{FF2B5EF4-FFF2-40B4-BE49-F238E27FC236}">
                <a16:creationId xmlns:a16="http://schemas.microsoft.com/office/drawing/2014/main" id="{99063CC2-7951-4E0F-8C2A-14B9941A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64" y="3062070"/>
            <a:ext cx="3030511" cy="2022865"/>
          </a:xfrm>
          <a:prstGeom prst="rect">
            <a:avLst/>
          </a:prstGeom>
        </p:spPr>
      </p:pic>
      <p:pic>
        <p:nvPicPr>
          <p:cNvPr id="16" name="Picture 2" descr="Bildergebnis für Jagdterrier">
            <a:extLst>
              <a:ext uri="{FF2B5EF4-FFF2-40B4-BE49-F238E27FC236}">
                <a16:creationId xmlns:a16="http://schemas.microsoft.com/office/drawing/2014/main" id="{005F4DF8-E0AE-4917-A8A3-9D4ABDB53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04" y="4376724"/>
            <a:ext cx="1268283" cy="16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2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E5B50-1CF6-4CC7-BE5A-0CE3AC11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13" y="-1148954"/>
            <a:ext cx="10487027" cy="108122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7" name="Grafik 6" descr="Ein Bild, das Gras, draußen, Tier, Hund enthält.&#10;&#10;Automatisch generierte Beschreibung">
            <a:extLst>
              <a:ext uri="{FF2B5EF4-FFF2-40B4-BE49-F238E27FC236}">
                <a16:creationId xmlns:a16="http://schemas.microsoft.com/office/drawing/2014/main" id="{5BA69501-C654-4862-B2E7-FE624523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780591"/>
            <a:ext cx="2596281" cy="1733017"/>
          </a:xfrm>
          <a:prstGeom prst="rect">
            <a:avLst/>
          </a:prstGeom>
        </p:spPr>
      </p:pic>
      <p:pic>
        <p:nvPicPr>
          <p:cNvPr id="5" name="Grafik 4" descr="Ein Bild, das Gras, draußen, Tier, Hund enthält.&#10;&#10;Automatisch generierte Beschreibung">
            <a:extLst>
              <a:ext uri="{FF2B5EF4-FFF2-40B4-BE49-F238E27FC236}">
                <a16:creationId xmlns:a16="http://schemas.microsoft.com/office/drawing/2014/main" id="{9CB58CA1-54E3-4404-9565-5636664E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13" y="798908"/>
            <a:ext cx="2469188" cy="1743075"/>
          </a:xfrm>
          <a:prstGeom prst="rect">
            <a:avLst/>
          </a:prstGeom>
        </p:spPr>
      </p:pic>
      <p:pic>
        <p:nvPicPr>
          <p:cNvPr id="9" name="Inhaltsplatzhalter 8" descr="Ein Bild, das Gras, Hund, draußen, Frisbee enthält.&#10;&#10;Automatisch generierte Beschreibung">
            <a:extLst>
              <a:ext uri="{FF2B5EF4-FFF2-40B4-BE49-F238E27FC236}">
                <a16:creationId xmlns:a16="http://schemas.microsoft.com/office/drawing/2014/main" id="{7D5D35F2-079E-4E0F-9EEC-52B37ACB8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045" y="798909"/>
            <a:ext cx="2619375" cy="1714700"/>
          </a:xfrm>
        </p:spPr>
      </p:pic>
      <p:pic>
        <p:nvPicPr>
          <p:cNvPr id="1026" name="Picture 2" descr="Bildergebnis für jagdhunde">
            <a:extLst>
              <a:ext uri="{FF2B5EF4-FFF2-40B4-BE49-F238E27FC236}">
                <a16:creationId xmlns:a16="http://schemas.microsoft.com/office/drawing/2014/main" id="{28C876FA-03E1-455D-9D67-C077826F8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713" y="2666700"/>
            <a:ext cx="2724047" cy="19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ldergebnis für Weimaraner">
            <a:extLst>
              <a:ext uri="{FF2B5EF4-FFF2-40B4-BE49-F238E27FC236}">
                <a16:creationId xmlns:a16="http://schemas.microsoft.com/office/drawing/2014/main" id="{285CEB3D-E2CE-4482-93AE-54CCDECB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3" y="2893099"/>
            <a:ext cx="24955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Gras, Hund, draußen, Tier enthält.&#10;&#10;Automatisch generierte Beschreibung">
            <a:extLst>
              <a:ext uri="{FF2B5EF4-FFF2-40B4-BE49-F238E27FC236}">
                <a16:creationId xmlns:a16="http://schemas.microsoft.com/office/drawing/2014/main" id="{725F1E57-0E1F-43DA-A210-5DD5935A1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19" y="2718811"/>
            <a:ext cx="2596281" cy="1920922"/>
          </a:xfrm>
          <a:prstGeom prst="rect">
            <a:avLst/>
          </a:prstGeom>
        </p:spPr>
      </p:pic>
      <p:pic>
        <p:nvPicPr>
          <p:cNvPr id="13" name="Picture 6" descr="Bildergebnis für Labrador Retriever">
            <a:extLst>
              <a:ext uri="{FF2B5EF4-FFF2-40B4-BE49-F238E27FC236}">
                <a16:creationId xmlns:a16="http://schemas.microsoft.com/office/drawing/2014/main" id="{C660B007-B0FF-4ED1-84FB-FDBBC576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51" y="79890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ildergebnis für Deutscher Jagdterrier">
            <a:extLst>
              <a:ext uri="{FF2B5EF4-FFF2-40B4-BE49-F238E27FC236}">
                <a16:creationId xmlns:a16="http://schemas.microsoft.com/office/drawing/2014/main" id="{5BABB350-A718-4381-A66C-C47B25BD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51" y="2735937"/>
            <a:ext cx="2124075" cy="2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 descr="Ein Bild, das Gras, draußen, Tier, Säugetier enthält.&#10;&#10;Automatisch generierte Beschreibung">
            <a:extLst>
              <a:ext uri="{FF2B5EF4-FFF2-40B4-BE49-F238E27FC236}">
                <a16:creationId xmlns:a16="http://schemas.microsoft.com/office/drawing/2014/main" id="{832DDC80-8C1C-4874-8DE4-1248BA9E40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3" y="4792825"/>
            <a:ext cx="2724047" cy="1904308"/>
          </a:xfrm>
          <a:prstGeom prst="rect">
            <a:avLst/>
          </a:prstGeom>
        </p:spPr>
      </p:pic>
      <p:pic>
        <p:nvPicPr>
          <p:cNvPr id="1036" name="Picture 12" descr="Bildergebnis für English Setter">
            <a:extLst>
              <a:ext uri="{FF2B5EF4-FFF2-40B4-BE49-F238E27FC236}">
                <a16:creationId xmlns:a16="http://schemas.microsoft.com/office/drawing/2014/main" id="{5CC2D4D0-C1E6-4971-BAF6-71720926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719" y="4780193"/>
            <a:ext cx="2397807" cy="19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 descr="Ein Bild, das Gras, Hund, braun, draußen enthält.&#10;&#10;Automatisch generierte Beschreibung">
            <a:extLst>
              <a:ext uri="{FF2B5EF4-FFF2-40B4-BE49-F238E27FC236}">
                <a16:creationId xmlns:a16="http://schemas.microsoft.com/office/drawing/2014/main" id="{A495E4C9-C146-4508-86C5-5B75CFB33B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75" y="5041560"/>
            <a:ext cx="2328651" cy="164294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F07D2E8-7EBF-4144-A373-221BF8F321B5}"/>
              </a:ext>
            </a:extLst>
          </p:cNvPr>
          <p:cNvSpPr/>
          <p:nvPr/>
        </p:nvSpPr>
        <p:spPr>
          <a:xfrm>
            <a:off x="9118426" y="5041560"/>
            <a:ext cx="2495550" cy="1736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draußen, Baum, Schnee, Hund enthält.&#10;&#10;Automatisch generierte Beschreibung">
            <a:extLst>
              <a:ext uri="{FF2B5EF4-FFF2-40B4-BE49-F238E27FC236}">
                <a16:creationId xmlns:a16="http://schemas.microsoft.com/office/drawing/2014/main" id="{CD7E668F-323F-4F99-B0C2-6D6127BD1B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24" y="5019672"/>
            <a:ext cx="2495551" cy="1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10306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DarkSeedLeftStep">
      <a:dk1>
        <a:srgbClr val="000000"/>
      </a:dk1>
      <a:lt1>
        <a:srgbClr val="FFFFFF"/>
      </a:lt1>
      <a:dk2>
        <a:srgbClr val="3E3423"/>
      </a:dk2>
      <a:lt2>
        <a:srgbClr val="E8E2E8"/>
      </a:lt2>
      <a:accent1>
        <a:srgbClr val="28B821"/>
      </a:accent1>
      <a:accent2>
        <a:srgbClr val="5EB414"/>
      </a:accent2>
      <a:accent3>
        <a:srgbClr val="98A91E"/>
      </a:accent3>
      <a:accent4>
        <a:srgbClr val="CC9616"/>
      </a:accent4>
      <a:accent5>
        <a:srgbClr val="E75F29"/>
      </a:accent5>
      <a:accent6>
        <a:srgbClr val="D51730"/>
      </a:accent6>
      <a:hlink>
        <a:srgbClr val="B4723C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Breitbild</PresentationFormat>
  <Paragraphs>79</Paragraphs>
  <Slides>28</Slides>
  <Notes>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Avenir Next LT Pro</vt:lpstr>
      <vt:lpstr>Calibri</vt:lpstr>
      <vt:lpstr>Sabon Next LT</vt:lpstr>
      <vt:lpstr>Wingdings</vt:lpstr>
      <vt:lpstr>LuminousVTI</vt:lpstr>
      <vt:lpstr>Jagdhundeausbildung</vt:lpstr>
      <vt:lpstr>In der JV ES werden schon immer Jagdhunde ausgebildet und Dank der Unterstützung seitens der JV ES und verschiedener Jagdpächter, kann dies auch erfolgreich durchgeführt werden.</vt:lpstr>
      <vt:lpstr>Warum müssen wir „ausgebildete“ und „geprüfte“ Hunde bei der Jagd einsetzen?</vt:lpstr>
      <vt:lpstr>Was sind unsere Aufgaben? Was sind unsere Ziele?  Was bieten wir an?</vt:lpstr>
      <vt:lpstr>Vorbereitungskurse Brauchbarkeitsprüfung</vt:lpstr>
      <vt:lpstr>Der Nachweis über die Brauchbarkeit der Jagdhunde wird in BaWü je nach Jagdart und Einsätze der Hunde in 6 Module eingeteilt</vt:lpstr>
      <vt:lpstr>Modul 1</vt:lpstr>
      <vt:lpstr>Modul 2 bis 6</vt:lpstr>
      <vt:lpstr>PowerPoint-Präsentation</vt:lpstr>
      <vt:lpstr>Welpenkurs</vt:lpstr>
      <vt:lpstr>Junghundekurs</vt:lpstr>
      <vt:lpstr>Junghundeausbildung</vt:lpstr>
      <vt:lpstr>Brauchbarkeitsprüfungen</vt:lpstr>
      <vt:lpstr>Jagdhundeausbildung JV Esslingen  </vt:lpstr>
      <vt:lpstr>Wassertag</vt:lpstr>
      <vt:lpstr>Beratung der Hundeführer über weitere Ausbildungsmöglichkeiten</vt:lpstr>
      <vt:lpstr>PowerPoint-Präsentation</vt:lpstr>
      <vt:lpstr>Verhalten nach dem Schuss am Anschuss „Pirschzeichen“</vt:lpstr>
      <vt:lpstr>Anschaffung eines Welpen</vt:lpstr>
      <vt:lpstr>Überlegungen vor Anschaffung eines Jagdhundes</vt:lpstr>
      <vt:lpstr>Hundeführer sensibilisieren</vt:lpstr>
      <vt:lpstr>Jagderfahrungen sammeln</vt:lpstr>
      <vt:lpstr>Unsere Ziele und Ansprüche an unsere Jagdhunde</vt:lpstr>
      <vt:lpstr>PowerPoint-Präsentation</vt:lpstr>
      <vt:lpstr>PowerPoint-Präsentation</vt:lpstr>
      <vt:lpstr>Hunde die das Wild in Bewegung bringen</vt:lpstr>
      <vt:lpstr>Jagdhundeausbildung Jägervereinigung Esslingen</vt:lpstr>
      <vt:lpstr>Das Ausbilderteam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Jagdhundeausbildung</dc:title>
  <dc:creator>Wolfgang Hinderer</dc:creator>
  <cp:lastModifiedBy>Wolfgang Hinderer</cp:lastModifiedBy>
  <cp:revision>22</cp:revision>
  <dcterms:created xsi:type="dcterms:W3CDTF">2022-04-11T10:49:18Z</dcterms:created>
  <dcterms:modified xsi:type="dcterms:W3CDTF">2022-04-28T14:24:56Z</dcterms:modified>
</cp:coreProperties>
</file>