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87" r:id="rId3"/>
    <p:sldId id="261" r:id="rId4"/>
    <p:sldId id="273" r:id="rId5"/>
    <p:sldId id="288" r:id="rId6"/>
    <p:sldId id="283" r:id="rId7"/>
    <p:sldId id="270" r:id="rId8"/>
    <p:sldId id="265" r:id="rId9"/>
    <p:sldId id="264" r:id="rId10"/>
    <p:sldId id="266" r:id="rId11"/>
    <p:sldId id="267" r:id="rId12"/>
    <p:sldId id="268" r:id="rId13"/>
    <p:sldId id="269" r:id="rId14"/>
    <p:sldId id="262" r:id="rId15"/>
    <p:sldId id="260" r:id="rId16"/>
    <p:sldId id="275" r:id="rId17"/>
    <p:sldId id="281" r:id="rId18"/>
    <p:sldId id="285" r:id="rId19"/>
    <p:sldId id="284" r:id="rId20"/>
    <p:sldId id="289" r:id="rId21"/>
    <p:sldId id="290" r:id="rId22"/>
    <p:sldId id="298" r:id="rId23"/>
    <p:sldId id="291" r:id="rId24"/>
    <p:sldId id="279" r:id="rId25"/>
    <p:sldId id="297" r:id="rId26"/>
    <p:sldId id="294" r:id="rId27"/>
    <p:sldId id="296" r:id="rId28"/>
    <p:sldId id="293" r:id="rId29"/>
    <p:sldId id="280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24" autoAdjust="0"/>
  </p:normalViewPr>
  <p:slideViewPr>
    <p:cSldViewPr>
      <p:cViewPr>
        <p:scale>
          <a:sx n="82" d="100"/>
          <a:sy n="82" d="100"/>
        </p:scale>
        <p:origin x="-1020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F542B-DF7E-4918-904A-36323B35691C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7CD7D-78E0-433F-B8CD-8CFDABC0BF1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41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480DED-4AC6-43AF-B32F-FFBE925ED298}" type="slidenum">
              <a:rPr lang="de-DE" altLang="de-DE" smtClean="0"/>
              <a:pPr/>
              <a:t>1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xmlns="" val="3450239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7CD7D-78E0-433F-B8CD-8CFDABC0BF1D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C36A1-BCAF-463B-BC94-8BA539A84E79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41DA-5AC6-4FB5-8FEC-0804141CAD0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9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7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ndesjagdverband.de/" TargetMode="External"/><Relationship Id="rId3" Type="http://schemas.openxmlformats.org/officeDocument/2006/relationships/image" Target="../media/image6.png"/><Relationship Id="rId7" Type="http://schemas.openxmlformats.org/officeDocument/2006/relationships/hyperlink" Target="mailto:greiner@landesjagdverband.de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zbw.de/" TargetMode="External"/><Relationship Id="rId11" Type="http://schemas.openxmlformats.org/officeDocument/2006/relationships/image" Target="../media/image7.jpeg"/><Relationship Id="rId5" Type="http://schemas.openxmlformats.org/officeDocument/2006/relationships/hyperlink" Target="mailto:Jens.Mueck@lazbw.bwl.de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6.jpeg"/><Relationship Id="rId9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wolfgang.hinderer@t-online.d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4643438"/>
            <a:ext cx="9144000" cy="1368425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0" y="3765550"/>
            <a:ext cx="9144000" cy="8128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52" name="Titel 1"/>
          <p:cNvSpPr>
            <a:spLocks noGrp="1"/>
          </p:cNvSpPr>
          <p:nvPr>
            <p:ph type="ctrTitle"/>
          </p:nvPr>
        </p:nvSpPr>
        <p:spPr>
          <a:xfrm>
            <a:off x="2106613" y="3692525"/>
            <a:ext cx="6858000" cy="958850"/>
          </a:xfrm>
        </p:spPr>
        <p:txBody>
          <a:bodyPr/>
          <a:lstStyle/>
          <a:p>
            <a:pPr algn="r" eaLnBrk="1" hangingPunct="1">
              <a:defRPr/>
            </a:pPr>
            <a:r>
              <a:rPr lang="de-DE" altLang="de-DE" sz="54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</a:rPr>
              <a:t>Allianz für Niederwild</a:t>
            </a:r>
          </a:p>
        </p:txBody>
      </p:sp>
      <p:sp>
        <p:nvSpPr>
          <p:cNvPr id="3077" name="Untertitel 2"/>
          <p:cNvSpPr>
            <a:spLocks noGrp="1"/>
          </p:cNvSpPr>
          <p:nvPr>
            <p:ph type="subTitle" idx="1"/>
          </p:nvPr>
        </p:nvSpPr>
        <p:spPr>
          <a:xfrm>
            <a:off x="2100263" y="4724400"/>
            <a:ext cx="6858000" cy="1655763"/>
          </a:xfrm>
        </p:spPr>
        <p:txBody>
          <a:bodyPr/>
          <a:lstStyle/>
          <a:p>
            <a:pPr algn="r" eaLnBrk="1" hangingPunct="1"/>
            <a:r>
              <a:rPr lang="de-DE" altLang="de-DE" sz="3200" smtClean="0">
                <a:solidFill>
                  <a:schemeClr val="bg1"/>
                </a:solidFill>
                <a:latin typeface="Calibri" panose="020F0502020204030204" pitchFamily="34" charset="0"/>
              </a:rPr>
              <a:t>Gemeinsam die Artenvielfalt in</a:t>
            </a:r>
          </a:p>
          <a:p>
            <a:pPr algn="r" eaLnBrk="1" hangingPunct="1"/>
            <a:r>
              <a:rPr lang="de-DE" altLang="de-DE" sz="3200" smtClean="0">
                <a:solidFill>
                  <a:schemeClr val="bg1"/>
                </a:solidFill>
                <a:latin typeface="Calibri" panose="020F0502020204030204" pitchFamily="34" charset="0"/>
              </a:rPr>
              <a:t>der Agrarlandschaft erhalten</a:t>
            </a:r>
          </a:p>
        </p:txBody>
      </p:sp>
      <p:pic>
        <p:nvPicPr>
          <p:cNvPr id="3078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13" y="1646238"/>
            <a:ext cx="3044826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4393" flipH="1">
            <a:off x="-63500" y="4103688"/>
            <a:ext cx="22828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38"/>
          <a:stretch>
            <a:fillRect/>
          </a:stretch>
        </p:blipFill>
        <p:spPr bwMode="auto">
          <a:xfrm rot="-7708116">
            <a:off x="2097881" y="5130007"/>
            <a:ext cx="64928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23562" flipH="1">
            <a:off x="395288" y="4052888"/>
            <a:ext cx="78581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713" y="1646238"/>
            <a:ext cx="3051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1713" y="1646238"/>
            <a:ext cx="3062287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50813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50" y="6205538"/>
            <a:ext cx="1927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6688" y="6126163"/>
            <a:ext cx="11826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nur_schrift_rechts_4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234113"/>
            <a:ext cx="2879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 Gründe für eine „große“ Allianz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de-DE" b="1" dirty="0" smtClean="0"/>
              <a:t>Freiwilligkeit der Landwirte, Bemühungen und Engagement  der  Jäger an der Basis stoßen an die Grenzen.</a:t>
            </a:r>
          </a:p>
          <a:p>
            <a:endParaRPr lang="de-DE" b="1" dirty="0" smtClean="0"/>
          </a:p>
          <a:p>
            <a:r>
              <a:rPr lang="de-DE" b="1" dirty="0" smtClean="0"/>
              <a:t>Neue Impulse und Unterstützung durch Vertreter aus der Landwirtschaft, Jagd und Naturschutz, sowie Grundbesitz, Verwaltung und Forschung. 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nur_schrift_rechts_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234113"/>
            <a:ext cx="2879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50813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2"/>
          <p:cNvSpPr txBox="1">
            <a:spLocks/>
          </p:cNvSpPr>
          <p:nvPr/>
        </p:nvSpPr>
        <p:spPr bwMode="auto">
          <a:xfrm>
            <a:off x="155575" y="8001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800" kern="0" dirty="0" smtClean="0">
                <a:solidFill>
                  <a:srgbClr val="92D050"/>
                </a:solidFill>
              </a:rPr>
              <a:t>Allianzgründung am 7. Februar 2017</a:t>
            </a:r>
            <a:endParaRPr lang="de-DE" sz="2800" kern="0" dirty="0">
              <a:solidFill>
                <a:srgbClr val="92D050"/>
              </a:solidFill>
            </a:endParaRPr>
          </a:p>
        </p:txBody>
      </p:sp>
      <p:sp>
        <p:nvSpPr>
          <p:cNvPr id="9" name="Inhaltsplatzhalter 3"/>
          <p:cNvSpPr txBox="1">
            <a:spLocks/>
          </p:cNvSpPr>
          <p:nvPr/>
        </p:nvSpPr>
        <p:spPr bwMode="auto">
          <a:xfrm>
            <a:off x="155575" y="1338263"/>
            <a:ext cx="87852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defRPr/>
            </a:pPr>
            <a:endParaRPr lang="de-DE" sz="700" b="0" kern="0" dirty="0" smtClean="0">
              <a:solidFill>
                <a:schemeClr val="tx1"/>
              </a:solidFill>
            </a:endParaRPr>
          </a:p>
          <a:p>
            <a:pPr marL="0" indent="0" eaLnBrk="1" hangingPunct="1">
              <a:defRPr/>
            </a:pPr>
            <a:r>
              <a:rPr lang="de-DE" sz="1800" b="0" kern="0" dirty="0" smtClean="0">
                <a:solidFill>
                  <a:schemeClr val="tx1"/>
                </a:solidFill>
              </a:rPr>
              <a:t>Einladung durch Wildforschungsstelle/MLR und Landesjagdverband nach Stuttgart</a:t>
            </a:r>
          </a:p>
          <a:p>
            <a:pPr marL="0" indent="0" eaLnBrk="1" hangingPunct="1">
              <a:defRPr/>
            </a:pPr>
            <a:r>
              <a:rPr lang="de-DE" sz="1800" b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sz="1800" b="0" kern="0" dirty="0" smtClean="0">
                <a:solidFill>
                  <a:schemeClr val="tx1"/>
                </a:solidFill>
              </a:rPr>
              <a:t>Vertreter aus Landwirtschaft, Jagd und Naturschutz, Grundbesitz, Verwaltung und  </a:t>
            </a:r>
          </a:p>
          <a:p>
            <a:pPr marL="0" indent="0" eaLnBrk="1" hangingPunct="1">
              <a:defRPr/>
            </a:pPr>
            <a:r>
              <a:rPr lang="de-DE" sz="1800" b="0" kern="0" dirty="0">
                <a:solidFill>
                  <a:schemeClr val="tx1"/>
                </a:solidFill>
              </a:rPr>
              <a:t> </a:t>
            </a:r>
            <a:r>
              <a:rPr lang="de-DE" sz="1800" b="0" kern="0" dirty="0" smtClean="0">
                <a:solidFill>
                  <a:schemeClr val="tx1"/>
                </a:solidFill>
              </a:rPr>
              <a:t>    Forschung</a:t>
            </a:r>
          </a:p>
          <a:p>
            <a:pPr>
              <a:defRPr/>
            </a:pPr>
            <a:endParaRPr lang="de-DE" sz="1800" b="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1800" b="0" kern="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endParaRPr lang="de-DE" sz="1800" b="0" kern="0" dirty="0">
              <a:solidFill>
                <a:schemeClr val="tx1"/>
              </a:solidFill>
            </a:endParaRPr>
          </a:p>
        </p:txBody>
      </p:sp>
      <p:cxnSp>
        <p:nvCxnSpPr>
          <p:cNvPr id="11" name="Gerader Verbinder 10"/>
          <p:cNvCxnSpPr/>
          <p:nvPr/>
        </p:nvCxnSpPr>
        <p:spPr>
          <a:xfrm flipH="1">
            <a:off x="155575" y="6061075"/>
            <a:ext cx="878522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3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6126163"/>
            <a:ext cx="11826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205538"/>
            <a:ext cx="1927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5062538"/>
            <a:ext cx="5683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5137150"/>
            <a:ext cx="701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Grafi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5102225"/>
            <a:ext cx="7953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Grafi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776663"/>
            <a:ext cx="14922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Grafi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4357688"/>
            <a:ext cx="11668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Grafi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4454525"/>
            <a:ext cx="15414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Grafi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962275"/>
            <a:ext cx="157638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Grafi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2489200"/>
            <a:ext cx="10652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Grafik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272" r="31743" b="26678"/>
          <a:stretch>
            <a:fillRect/>
          </a:stretch>
        </p:blipFill>
        <p:spPr bwMode="auto">
          <a:xfrm>
            <a:off x="6065838" y="3514725"/>
            <a:ext cx="11969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Grafik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463800"/>
            <a:ext cx="7175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Grafik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2330450"/>
            <a:ext cx="628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Grafik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3470275"/>
            <a:ext cx="12668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978400" y="5026025"/>
            <a:ext cx="1254125" cy="661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669900"/>
                </a:solidFill>
              </a:rPr>
              <a:t>VJE BW</a:t>
            </a:r>
          </a:p>
          <a:p>
            <a:pPr algn="ctr">
              <a:defRPr/>
            </a:pPr>
            <a:r>
              <a:rPr lang="de-DE" sz="700" dirty="0">
                <a:solidFill>
                  <a:srgbClr val="669900"/>
                </a:solidFill>
              </a:rPr>
              <a:t>Verband der Jagdgenossenschaften</a:t>
            </a:r>
          </a:p>
          <a:p>
            <a:pPr algn="ctr">
              <a:defRPr/>
            </a:pPr>
            <a:r>
              <a:rPr lang="de-DE" sz="700" dirty="0">
                <a:solidFill>
                  <a:srgbClr val="669900"/>
                </a:solidFill>
              </a:rPr>
              <a:t>und Eigenjagdbesitzer</a:t>
            </a:r>
            <a:endParaRPr lang="de-DE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nur_schrift_rechts_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234113"/>
            <a:ext cx="2879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50813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2"/>
          <p:cNvSpPr txBox="1">
            <a:spLocks/>
          </p:cNvSpPr>
          <p:nvPr/>
        </p:nvSpPr>
        <p:spPr bwMode="auto">
          <a:xfrm>
            <a:off x="155575" y="8001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800" kern="0" dirty="0">
                <a:solidFill>
                  <a:srgbClr val="92D050"/>
                </a:solidFill>
              </a:rPr>
              <a:t>Die nächsten Schritte</a:t>
            </a:r>
          </a:p>
        </p:txBody>
      </p:sp>
      <p:sp>
        <p:nvSpPr>
          <p:cNvPr id="8" name="Inhaltsplatzhalter 3"/>
          <p:cNvSpPr txBox="1">
            <a:spLocks/>
          </p:cNvSpPr>
          <p:nvPr/>
        </p:nvSpPr>
        <p:spPr bwMode="auto">
          <a:xfrm>
            <a:off x="184150" y="1592263"/>
            <a:ext cx="7318375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de-DE" kern="0" dirty="0" smtClean="0">
                <a:solidFill>
                  <a:srgbClr val="92D050"/>
                </a:solidFill>
                <a:sym typeface="Wingdings" panose="05000000000000000000" pitchFamily="2" charset="2"/>
              </a:rPr>
              <a:t>Schaffung </a:t>
            </a:r>
            <a:r>
              <a:rPr lang="de-DE" kern="0" dirty="0">
                <a:solidFill>
                  <a:srgbClr val="92D050"/>
                </a:solidFill>
                <a:sym typeface="Wingdings" panose="05000000000000000000" pitchFamily="2" charset="2"/>
              </a:rPr>
              <a:t>eines umfassenden Netzwerks </a:t>
            </a:r>
            <a:endParaRPr lang="de-DE" kern="0" dirty="0" smtClean="0">
              <a:solidFill>
                <a:srgbClr val="92D050"/>
              </a:solidFill>
              <a:sym typeface="Wingdings" panose="05000000000000000000" pitchFamily="2" charset="2"/>
            </a:endParaRPr>
          </a:p>
          <a:p>
            <a:pPr marL="0" indent="0" eaLnBrk="1" hangingPunct="1">
              <a:defRPr/>
            </a:pPr>
            <a:endParaRPr lang="de-DE" b="0" kern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  <a:defRPr/>
            </a:pPr>
            <a:r>
              <a:rPr lang="de-DE" b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Beratungsleitfaden erstellen</a:t>
            </a:r>
          </a:p>
          <a:p>
            <a:pPr>
              <a:buFontTx/>
              <a:buChar char="-"/>
              <a:defRPr/>
            </a:pPr>
            <a:r>
              <a:rPr lang="de-DE" b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Modellregionen schaffen</a:t>
            </a:r>
          </a:p>
          <a:p>
            <a:pPr eaLnBrk="1" hangingPunct="1">
              <a:buFontTx/>
              <a:buChar char="-"/>
              <a:defRPr/>
            </a:pPr>
            <a:r>
              <a:rPr lang="de-DE" b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Unterstützung lokaler Projekte</a:t>
            </a:r>
          </a:p>
          <a:p>
            <a:pPr eaLnBrk="1" hangingPunct="1">
              <a:buFontTx/>
              <a:buChar char="-"/>
              <a:defRPr/>
            </a:pPr>
            <a:r>
              <a:rPr lang="de-DE" b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Rahmenbedingungen schaffen</a:t>
            </a:r>
          </a:p>
          <a:p>
            <a:pPr eaLnBrk="1" hangingPunct="1">
              <a:buFontTx/>
              <a:buChar char="-"/>
              <a:defRPr/>
            </a:pPr>
            <a:r>
              <a:rPr lang="de-DE" b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Förderprogramme optimieren</a:t>
            </a:r>
          </a:p>
          <a:p>
            <a:pPr eaLnBrk="1" hangingPunct="1">
              <a:buFontTx/>
              <a:buChar char="-"/>
              <a:defRPr/>
            </a:pPr>
            <a:r>
              <a:rPr lang="de-DE" b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Artenschutzprogramm auf ganzer Fläche     </a:t>
            </a:r>
          </a:p>
          <a:p>
            <a:pPr>
              <a:buFontTx/>
              <a:buChar char="-"/>
              <a:defRPr/>
            </a:pPr>
            <a:r>
              <a:rPr lang="de-DE" b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Aus- und Fortbildung im Bereich Landwirtschaft,</a:t>
            </a:r>
          </a:p>
          <a:p>
            <a:pPr marL="0" indent="0">
              <a:defRPr/>
            </a:pPr>
            <a:r>
              <a:rPr lang="de-DE" b="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 Wildbiologie und Naturschutz</a:t>
            </a:r>
          </a:p>
          <a:p>
            <a:pPr marL="0" indent="0" eaLnBrk="1" hangingPunct="1">
              <a:defRPr/>
            </a:pPr>
            <a:endParaRPr lang="de-DE" b="0" kern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  <a:defRPr/>
            </a:pPr>
            <a:endParaRPr lang="de-DE" b="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  <a:defRPr/>
            </a:pPr>
            <a:endParaRPr lang="de-DE" b="0" kern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  <a:defRPr/>
            </a:pPr>
            <a:endParaRPr lang="de-DE" b="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  <a:defRPr/>
            </a:pPr>
            <a:endParaRPr lang="de-DE" b="0" kern="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eaLnBrk="1" hangingPunct="1">
              <a:defRPr/>
            </a:pPr>
            <a:r>
              <a:rPr lang="de-DE" b="0" kern="0" dirty="0">
                <a:solidFill>
                  <a:srgbClr val="3333CC"/>
                </a:solidFill>
                <a:sym typeface="Wingdings" panose="05000000000000000000" pitchFamily="2" charset="2"/>
              </a:rPr>
              <a:t>	</a:t>
            </a:r>
            <a:endParaRPr lang="de-DE" kern="0" dirty="0">
              <a:solidFill>
                <a:srgbClr val="3333CC"/>
              </a:solidFill>
            </a:endParaRPr>
          </a:p>
        </p:txBody>
      </p:sp>
      <p:pic>
        <p:nvPicPr>
          <p:cNvPr id="12294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6126163"/>
            <a:ext cx="11826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Gerader Verbinder 16"/>
          <p:cNvCxnSpPr/>
          <p:nvPr/>
        </p:nvCxnSpPr>
        <p:spPr>
          <a:xfrm flipH="1">
            <a:off x="155575" y="6061075"/>
            <a:ext cx="878522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205538"/>
            <a:ext cx="1927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38"/>
          <p:cNvGrpSpPr>
            <a:grpSpLocks/>
          </p:cNvGrpSpPr>
          <p:nvPr/>
        </p:nvGrpSpPr>
        <p:grpSpPr bwMode="auto">
          <a:xfrm>
            <a:off x="3987800" y="1860550"/>
            <a:ext cx="5049838" cy="3027363"/>
            <a:chOff x="3887834" y="2135266"/>
            <a:chExt cx="5050267" cy="3027207"/>
          </a:xfrm>
        </p:grpSpPr>
        <p:sp>
          <p:nvSpPr>
            <p:cNvPr id="2" name="Ellipse 1"/>
            <p:cNvSpPr/>
            <p:nvPr/>
          </p:nvSpPr>
          <p:spPr>
            <a:xfrm>
              <a:off x="5373860" y="2589268"/>
              <a:ext cx="1944853" cy="1149291"/>
            </a:xfrm>
            <a:prstGeom prst="ellipse">
              <a:avLst/>
            </a:prstGeom>
            <a:solidFill>
              <a:srgbClr val="FFE6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400" dirty="0">
                  <a:solidFill>
                    <a:schemeClr val="bg2"/>
                  </a:solidFill>
                </a:rPr>
                <a:t>Landwirtschaft</a:t>
              </a:r>
              <a:endParaRPr lang="de-DE" dirty="0">
                <a:solidFill>
                  <a:schemeClr val="bg2"/>
                </a:solidFill>
              </a:endParaRPr>
            </a:p>
          </p:txBody>
        </p:sp>
        <p:sp>
          <p:nvSpPr>
            <p:cNvPr id="3" name="Ellipse 2"/>
            <p:cNvSpPr/>
            <p:nvPr/>
          </p:nvSpPr>
          <p:spPr>
            <a:xfrm>
              <a:off x="4510187" y="3670300"/>
              <a:ext cx="1295510" cy="1079444"/>
            </a:xfrm>
            <a:prstGeom prst="ellipse">
              <a:avLst/>
            </a:prstGeom>
            <a:solidFill>
              <a:srgbClr val="C7FD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dirty="0">
                  <a:solidFill>
                    <a:schemeClr val="bg2"/>
                  </a:solidFill>
                </a:rPr>
                <a:t>Jagd</a:t>
              </a:r>
            </a:p>
          </p:txBody>
        </p:sp>
        <p:sp>
          <p:nvSpPr>
            <p:cNvPr id="4" name="Rechteck 3"/>
            <p:cNvSpPr/>
            <p:nvPr/>
          </p:nvSpPr>
          <p:spPr>
            <a:xfrm>
              <a:off x="6375658" y="4730695"/>
              <a:ext cx="1195489" cy="431778"/>
            </a:xfrm>
            <a:prstGeom prst="rect">
              <a:avLst/>
            </a:prstGeom>
            <a:solidFill>
              <a:srgbClr val="8AB6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400" dirty="0"/>
                <a:t>Naturschutz</a:t>
              </a:r>
              <a:endParaRPr lang="de-DE" dirty="0"/>
            </a:p>
          </p:txBody>
        </p:sp>
        <p:cxnSp>
          <p:nvCxnSpPr>
            <p:cNvPr id="6" name="Gerade Verbindung mit Pfeil 5"/>
            <p:cNvCxnSpPr/>
            <p:nvPr/>
          </p:nvCxnSpPr>
          <p:spPr>
            <a:xfrm flipH="1">
              <a:off x="5373860" y="3497271"/>
              <a:ext cx="431837" cy="423841"/>
            </a:xfrm>
            <a:prstGeom prst="straightConnector1">
              <a:avLst/>
            </a:prstGeom>
            <a:ln w="57150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H="1" flipV="1">
              <a:off x="5734254" y="4527506"/>
              <a:ext cx="612827" cy="419078"/>
            </a:xfrm>
            <a:prstGeom prst="straightConnector1">
              <a:avLst/>
            </a:prstGeom>
            <a:ln w="57150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H="1" flipV="1">
              <a:off x="6907516" y="3738558"/>
              <a:ext cx="3175" cy="933402"/>
            </a:xfrm>
            <a:prstGeom prst="straightConnector1">
              <a:avLst/>
            </a:prstGeom>
            <a:ln w="57150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7718797" y="2863891"/>
              <a:ext cx="1111344" cy="158106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8420532" y="2589268"/>
              <a:ext cx="517569" cy="1938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 flipV="1">
              <a:off x="5878728" y="4025882"/>
              <a:ext cx="1840069" cy="144455"/>
            </a:xfrm>
            <a:prstGeom prst="straightConnector1">
              <a:avLst/>
            </a:prstGeom>
            <a:ln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/>
          </p:nvCxnSpPr>
          <p:spPr>
            <a:xfrm flipV="1">
              <a:off x="7174238" y="4241770"/>
              <a:ext cx="647755" cy="430190"/>
            </a:xfrm>
            <a:prstGeom prst="straightConnector1">
              <a:avLst/>
            </a:prstGeom>
            <a:ln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/>
          </p:nvCxnSpPr>
          <p:spPr>
            <a:xfrm>
              <a:off x="7118671" y="3629027"/>
              <a:ext cx="541383" cy="139693"/>
            </a:xfrm>
            <a:prstGeom prst="straightConnector1">
              <a:avLst/>
            </a:prstGeom>
            <a:ln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3887834" y="2982947"/>
              <a:ext cx="1152623" cy="361931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400" dirty="0"/>
                <a:t>Grundbesitz</a:t>
              </a:r>
              <a:endParaRPr lang="de-DE" dirty="0"/>
            </a:p>
          </p:txBody>
        </p:sp>
        <p:cxnSp>
          <p:nvCxnSpPr>
            <p:cNvPr id="40" name="Gerade Verbindung mit Pfeil 39"/>
            <p:cNvCxnSpPr/>
            <p:nvPr/>
          </p:nvCxnSpPr>
          <p:spPr>
            <a:xfrm flipH="1" flipV="1">
              <a:off x="5002354" y="3163913"/>
              <a:ext cx="560436" cy="3175"/>
            </a:xfrm>
            <a:prstGeom prst="straightConnector1">
              <a:avLst/>
            </a:prstGeom>
            <a:ln w="57150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/>
          </p:nvCxnSpPr>
          <p:spPr>
            <a:xfrm>
              <a:off x="4786435" y="3276620"/>
              <a:ext cx="112723" cy="496861"/>
            </a:xfrm>
            <a:prstGeom prst="straightConnector1">
              <a:avLst/>
            </a:prstGeom>
            <a:ln w="57150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/>
            <p:cNvSpPr/>
            <p:nvPr/>
          </p:nvSpPr>
          <p:spPr>
            <a:xfrm>
              <a:off x="6963083" y="2135266"/>
              <a:ext cx="1511428" cy="650841"/>
            </a:xfrm>
            <a:prstGeom prst="ellipse">
              <a:avLst/>
            </a:prstGeom>
            <a:solidFill>
              <a:srgbClr val="E7C2B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400" dirty="0">
                  <a:solidFill>
                    <a:schemeClr val="bg2"/>
                  </a:solidFill>
                </a:rPr>
                <a:t>Verwaltung</a:t>
              </a:r>
            </a:p>
          </p:txBody>
        </p:sp>
        <p:cxnSp>
          <p:nvCxnSpPr>
            <p:cNvPr id="45" name="Gerade Verbindung mit Pfeil 44"/>
            <p:cNvCxnSpPr/>
            <p:nvPr/>
          </p:nvCxnSpPr>
          <p:spPr>
            <a:xfrm flipV="1">
              <a:off x="6834484" y="2555932"/>
              <a:ext cx="344517" cy="311134"/>
            </a:xfrm>
            <a:prstGeom prst="straightConnector1">
              <a:avLst/>
            </a:prstGeom>
            <a:ln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/>
          </p:nvCxnSpPr>
          <p:spPr>
            <a:xfrm flipV="1">
              <a:off x="7061517" y="2794045"/>
              <a:ext cx="473115" cy="1871566"/>
            </a:xfrm>
            <a:prstGeom prst="straightConnector1">
              <a:avLst/>
            </a:prstGeom>
            <a:ln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15" name="Textfeld 37"/>
            <p:cNvSpPr txBox="1">
              <a:spLocks noChangeArrowheads="1"/>
            </p:cNvSpPr>
            <p:nvPr/>
          </p:nvSpPr>
          <p:spPr bwMode="auto">
            <a:xfrm>
              <a:off x="7967036" y="3387259"/>
              <a:ext cx="84824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2"/>
                  </a:solidFill>
                </a:rPr>
                <a:t>Weitere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2"/>
                  </a:solidFill>
                </a:rPr>
                <a:t>Partner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87624" y="1628800"/>
            <a:ext cx="1656184" cy="396044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Schaffung von Lebensräumen</a:t>
            </a:r>
            <a:endParaRPr lang="de-DE" b="1" dirty="0"/>
          </a:p>
        </p:txBody>
      </p:sp>
      <p:sp>
        <p:nvSpPr>
          <p:cNvPr id="10" name="Rechteck 9"/>
          <p:cNvSpPr/>
          <p:nvPr/>
        </p:nvSpPr>
        <p:spPr>
          <a:xfrm>
            <a:off x="3635896" y="1700808"/>
            <a:ext cx="1728192" cy="38884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Für ausreichende Nahrung sorgen</a:t>
            </a:r>
            <a:endParaRPr lang="de-DE" b="1" dirty="0"/>
          </a:p>
        </p:txBody>
      </p:sp>
      <p:sp>
        <p:nvSpPr>
          <p:cNvPr id="11" name="Rechteck 10"/>
          <p:cNvSpPr/>
          <p:nvPr/>
        </p:nvSpPr>
        <p:spPr>
          <a:xfrm>
            <a:off x="6156176" y="1700808"/>
            <a:ext cx="1800200" cy="388843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Prädatoren Bejagung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1043608" y="548680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Hegemaßnahmen stützen sich auf drei Säulen</a:t>
            </a:r>
          </a:p>
          <a:p>
            <a:r>
              <a:rPr lang="de-DE" sz="2800" b="1" dirty="0" smtClean="0"/>
              <a:t>      Grundlage der Hegegemeinschaften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b="1" dirty="0" err="1" smtClean="0"/>
              <a:t>Zufütterung</a:t>
            </a:r>
            <a:endParaRPr lang="de-DE" sz="4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de-DE" b="1" dirty="0" smtClean="0"/>
              <a:t>Gesetzlich erlaubt</a:t>
            </a:r>
          </a:p>
          <a:p>
            <a:r>
              <a:rPr lang="de-DE" b="1" dirty="0" smtClean="0"/>
              <a:t>Ganzjährig zwecks Gewöhnung</a:t>
            </a:r>
          </a:p>
          <a:p>
            <a:r>
              <a:rPr lang="de-DE" b="1" dirty="0" smtClean="0"/>
              <a:t>Monate Januar / Februar dringend notwendig</a:t>
            </a:r>
          </a:p>
          <a:p>
            <a:r>
              <a:rPr lang="de-DE" b="1" dirty="0" smtClean="0"/>
              <a:t>Ausreichende Nahrung ist </a:t>
            </a:r>
            <a:r>
              <a:rPr lang="de-DE" b="1" smtClean="0"/>
              <a:t>die Grundlage </a:t>
            </a:r>
            <a:r>
              <a:rPr lang="de-DE" b="1" dirty="0" smtClean="0"/>
              <a:t>für das Überleben des Niederwildes </a:t>
            </a:r>
          </a:p>
          <a:p>
            <a:r>
              <a:rPr lang="de-DE" b="1" dirty="0" smtClean="0"/>
              <a:t>Problem der </a:t>
            </a:r>
            <a:r>
              <a:rPr lang="de-DE" b="1" dirty="0" err="1" smtClean="0"/>
              <a:t>Kükensterblichkeit</a:t>
            </a:r>
            <a:r>
              <a:rPr lang="de-DE" b="1" dirty="0" smtClean="0"/>
              <a:t> mangels tierischem Futter  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2771800" y="2708920"/>
            <a:ext cx="3168352" cy="158417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b="1" dirty="0" smtClean="0"/>
              <a:t>Gemeinsam </a:t>
            </a:r>
            <a:r>
              <a:rPr lang="de-DE" sz="2800" b="1" dirty="0" smtClean="0"/>
              <a:t>das Problem angehen</a:t>
            </a:r>
            <a:endParaRPr lang="de-DE" sz="2800" b="1" dirty="0"/>
          </a:p>
        </p:txBody>
      </p:sp>
      <p:sp>
        <p:nvSpPr>
          <p:cNvPr id="3" name="Abgerundetes Rechteck 2"/>
          <p:cNvSpPr/>
          <p:nvPr/>
        </p:nvSpPr>
        <p:spPr>
          <a:xfrm>
            <a:off x="1331640" y="4797152"/>
            <a:ext cx="6552728" cy="1562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Bisherige Allianzen </a:t>
            </a:r>
          </a:p>
          <a:p>
            <a:pPr algn="ctr"/>
            <a:r>
              <a:rPr lang="de-DE" b="1" dirty="0" smtClean="0">
                <a:solidFill>
                  <a:schemeClr val="tx1"/>
                </a:solidFill>
              </a:rPr>
              <a:t>Jäger – Landwirte – </a:t>
            </a:r>
            <a:r>
              <a:rPr lang="de-DE" b="1" dirty="0" err="1" smtClean="0">
                <a:solidFill>
                  <a:schemeClr val="tx1"/>
                </a:solidFill>
              </a:rPr>
              <a:t>Biotoper</a:t>
            </a:r>
            <a:r>
              <a:rPr lang="de-DE" b="1" dirty="0" smtClean="0">
                <a:solidFill>
                  <a:schemeClr val="tx1"/>
                </a:solidFill>
              </a:rPr>
              <a:t> -  Kommunen - Hegeringe </a:t>
            </a:r>
          </a:p>
          <a:p>
            <a:pPr algn="ctr"/>
            <a:r>
              <a:rPr lang="de-DE" b="1" dirty="0" smtClean="0">
                <a:solidFill>
                  <a:schemeClr val="tx1"/>
                </a:solidFill>
              </a:rPr>
              <a:t>die an der Basis arbeiten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2483768" y="548680"/>
            <a:ext cx="3672408" cy="17784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 smtClean="0">
                <a:solidFill>
                  <a:schemeClr val="tx1"/>
                </a:solidFill>
              </a:rPr>
              <a:t>MLR</a:t>
            </a:r>
          </a:p>
          <a:p>
            <a:pPr algn="ctr"/>
            <a:r>
              <a:rPr lang="de-DE" b="1" dirty="0" smtClean="0">
                <a:solidFill>
                  <a:schemeClr val="tx1"/>
                </a:solidFill>
              </a:rPr>
              <a:t>Ministerium Ländlicher Raum</a:t>
            </a:r>
          </a:p>
          <a:p>
            <a:pPr algn="ctr"/>
            <a:r>
              <a:rPr lang="de-DE" b="1" dirty="0" smtClean="0">
                <a:solidFill>
                  <a:schemeClr val="tx1"/>
                </a:solidFill>
              </a:rPr>
              <a:t>Wildforschungsstelle</a:t>
            </a:r>
          </a:p>
          <a:p>
            <a:pPr algn="ctr"/>
            <a:r>
              <a:rPr lang="de-DE" b="1" dirty="0" smtClean="0">
                <a:solidFill>
                  <a:schemeClr val="tx1"/>
                </a:solidFill>
              </a:rPr>
              <a:t>Landesjagdverband</a:t>
            </a:r>
            <a:endParaRPr lang="de-DE" b="1" dirty="0">
              <a:solidFill>
                <a:schemeClr val="tx1"/>
              </a:solidFill>
            </a:endParaRPr>
          </a:p>
        </p:txBody>
      </p:sp>
      <p:cxnSp>
        <p:nvCxnSpPr>
          <p:cNvPr id="10" name="Gerade Verbindung mit Pfeil 9"/>
          <p:cNvCxnSpPr>
            <a:endCxn id="2" idx="3"/>
          </p:cNvCxnSpPr>
          <p:nvPr/>
        </p:nvCxnSpPr>
        <p:spPr>
          <a:xfrm flipV="1">
            <a:off x="2267744" y="4061099"/>
            <a:ext cx="968051" cy="664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 flipV="1">
            <a:off x="5508104" y="4149080"/>
            <a:ext cx="86409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5" idx="2"/>
            <a:endCxn id="2" idx="0"/>
          </p:cNvCxnSpPr>
          <p:nvPr/>
        </p:nvCxnSpPr>
        <p:spPr>
          <a:xfrm>
            <a:off x="4319972" y="2327176"/>
            <a:ext cx="36004" cy="381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226410" cy="691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venja\Desktop\Futterautom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nja\Desktop\rebh_an_fuetter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84523"/>
            <a:ext cx="9540551" cy="7600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539552" y="620688"/>
            <a:ext cx="2952328" cy="1728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600" b="1" dirty="0" err="1" smtClean="0"/>
              <a:t>Greening</a:t>
            </a:r>
            <a:endParaRPr lang="de-DE" sz="3600" b="1" dirty="0"/>
          </a:p>
        </p:txBody>
      </p:sp>
      <p:sp>
        <p:nvSpPr>
          <p:cNvPr id="4" name="Ellipse 3"/>
          <p:cNvSpPr/>
          <p:nvPr/>
        </p:nvSpPr>
        <p:spPr>
          <a:xfrm>
            <a:off x="683568" y="3933056"/>
            <a:ext cx="3600400" cy="23042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4000" b="1" dirty="0" smtClean="0"/>
              <a:t>Ökopunkte</a:t>
            </a:r>
            <a:endParaRPr lang="de-DE" sz="4000" b="1" dirty="0"/>
          </a:p>
        </p:txBody>
      </p:sp>
      <p:sp>
        <p:nvSpPr>
          <p:cNvPr id="5" name="Ellipse 4"/>
          <p:cNvSpPr/>
          <p:nvPr/>
        </p:nvSpPr>
        <p:spPr>
          <a:xfrm>
            <a:off x="5508104" y="764704"/>
            <a:ext cx="2880320" cy="13681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4000" b="1" dirty="0" smtClean="0"/>
              <a:t>FAKT</a:t>
            </a:r>
            <a:endParaRPr lang="de-DE" sz="4000" b="1" dirty="0"/>
          </a:p>
        </p:txBody>
      </p:sp>
      <p:sp>
        <p:nvSpPr>
          <p:cNvPr id="6" name="Ellipse 5"/>
          <p:cNvSpPr/>
          <p:nvPr/>
        </p:nvSpPr>
        <p:spPr>
          <a:xfrm>
            <a:off x="3059832" y="2132856"/>
            <a:ext cx="2880320" cy="20162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de-DE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nur_schrift_rechts_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234113"/>
            <a:ext cx="2879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50813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2"/>
          <p:cNvSpPr txBox="1">
            <a:spLocks/>
          </p:cNvSpPr>
          <p:nvPr/>
        </p:nvSpPr>
        <p:spPr bwMode="auto">
          <a:xfrm>
            <a:off x="155575" y="8001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800" kern="0" dirty="0" smtClean="0">
                <a:solidFill>
                  <a:srgbClr val="92D050"/>
                </a:solidFill>
              </a:rPr>
              <a:t>Kontaktdaten</a:t>
            </a:r>
            <a:endParaRPr lang="de-DE" sz="2800" kern="0" dirty="0">
              <a:solidFill>
                <a:srgbClr val="92D050"/>
              </a:solidFill>
            </a:endParaRPr>
          </a:p>
        </p:txBody>
      </p:sp>
      <p:pic>
        <p:nvPicPr>
          <p:cNvPr id="16391" name="Grafik 1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368300" y="1773238"/>
            <a:ext cx="1368425" cy="1882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feld 2"/>
          <p:cNvSpPr txBox="1">
            <a:spLocks noChangeArrowheads="1"/>
          </p:cNvSpPr>
          <p:nvPr/>
        </p:nvSpPr>
        <p:spPr bwMode="auto">
          <a:xfrm>
            <a:off x="2085975" y="1709738"/>
            <a:ext cx="48053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92D050"/>
                </a:solidFill>
              </a:rPr>
              <a:t>Wildforschungsstelle (LAZBW)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Jens Mück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Lehmgrubenweg 5, 88326 Aulendorf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1800"/>
              <a:t>Tel: +49 (0) 7525 942-354</a:t>
            </a:r>
            <a:endParaRPr lang="de-DE" altLang="de-DE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1800"/>
              <a:t>mail: </a:t>
            </a:r>
            <a:r>
              <a:rPr lang="en-US" altLang="de-DE" sz="1800" u="sng">
                <a:hlinkClick r:id="rId5"/>
              </a:rPr>
              <a:t>Jens.Mueck@lazbw.bwl.de</a:t>
            </a:r>
            <a:endParaRPr lang="de-DE" altLang="de-DE" sz="180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web: </a:t>
            </a:r>
            <a:r>
              <a:rPr lang="de-DE" altLang="de-DE" sz="1800" u="sng">
                <a:hlinkClick r:id="rId6"/>
              </a:rPr>
              <a:t>www.lazbw.de</a:t>
            </a:r>
            <a:endParaRPr lang="de-DE" altLang="de-DE" sz="1800" u="sng"/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u="sng"/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 b="1">
              <a:solidFill>
                <a:srgbClr val="92D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92D050"/>
                </a:solidFill>
              </a:rPr>
              <a:t>Landesjagdverband Baden-Württemberg e.V.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René Greiner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Felix-Dahn-Straße 41, 70597 Stuttgart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Tel: 0711 268436 – 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Mail: </a:t>
            </a:r>
            <a:r>
              <a:rPr lang="de-DE" altLang="de-DE" sz="1800">
                <a:hlinkClick r:id="rId7"/>
              </a:rPr>
              <a:t>greiner@landesjagdverband.de</a:t>
            </a:r>
            <a:endParaRPr lang="de-DE" altLang="de-DE" sz="1800"/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Web: </a:t>
            </a:r>
            <a:r>
              <a:rPr lang="de-DE" altLang="de-DE" sz="1800">
                <a:hlinkClick r:id="rId8"/>
              </a:rPr>
              <a:t>www.landesjagdverband.de</a:t>
            </a:r>
            <a:endParaRPr lang="de-DE" altLang="de-DE" sz="18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/>
          </a:p>
          <a:p>
            <a:pPr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16393" name="Grafik 3"/>
          <p:cNvPicPr>
            <a:picLocks noChangeAspect="1"/>
          </p:cNvPicPr>
          <p:nvPr/>
        </p:nvPicPr>
        <p:blipFill rotWithShape="1">
          <a:blip r:embed="rId9" cstate="print"/>
          <a:srcRect t="-1"/>
          <a:stretch/>
        </p:blipFill>
        <p:spPr bwMode="auto">
          <a:xfrm>
            <a:off x="371475" y="3978275"/>
            <a:ext cx="1365250" cy="1884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Grafi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6126163"/>
            <a:ext cx="11826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r Verbinder 10"/>
          <p:cNvCxnSpPr/>
          <p:nvPr/>
        </p:nvCxnSpPr>
        <p:spPr>
          <a:xfrm flipH="1">
            <a:off x="155575" y="6061075"/>
            <a:ext cx="878522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4" name="Grafi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205538"/>
            <a:ext cx="1927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de-DE" b="1" dirty="0" smtClean="0"/>
              <a:t>Informationsveranstaltung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de-DE" b="1" dirty="0" smtClean="0"/>
              <a:t>Allianz für </a:t>
            </a:r>
            <a:r>
              <a:rPr lang="de-DE" b="1" dirty="0" smtClean="0"/>
              <a:t>Niederwild</a:t>
            </a:r>
            <a:r>
              <a:rPr lang="de-DE" b="1" dirty="0" smtClean="0"/>
              <a:t> </a:t>
            </a:r>
            <a:endParaRPr lang="de-DE" dirty="0" smtClean="0"/>
          </a:p>
          <a:p>
            <a:r>
              <a:rPr lang="de-DE" sz="3000" dirty="0" smtClean="0"/>
              <a:t>Termin: 20.04.2017</a:t>
            </a:r>
          </a:p>
          <a:p>
            <a:r>
              <a:rPr lang="de-DE" sz="3000" dirty="0" smtClean="0"/>
              <a:t>Beginn: 19:30 Uhr</a:t>
            </a:r>
          </a:p>
          <a:p>
            <a:r>
              <a:rPr lang="de-DE" sz="3000" dirty="0" smtClean="0"/>
              <a:t>Ort: Gasthaus Hirsch  Nürtingerstr.10  in 72622 Nürtingen-Neckarhausen</a:t>
            </a:r>
          </a:p>
          <a:p>
            <a:r>
              <a:rPr lang="de-DE" sz="3000" dirty="0" smtClean="0"/>
              <a:t>Anmeldung und Info: Wolfgang Hinderer 0171 7821698 oder </a:t>
            </a:r>
            <a:r>
              <a:rPr lang="de-DE" sz="3000" u="sng" dirty="0" smtClean="0">
                <a:hlinkClick r:id="rId2"/>
              </a:rPr>
              <a:t>wolfgang.hinderer@t-online.de</a:t>
            </a:r>
            <a:r>
              <a:rPr lang="de-DE" sz="3000" dirty="0" smtClean="0"/>
              <a:t> </a:t>
            </a:r>
          </a:p>
          <a:p>
            <a:r>
              <a:rPr lang="de-DE" sz="3000" dirty="0" smtClean="0"/>
              <a:t>Aus organisatorischen Gründen ist eine Anmeldung </a:t>
            </a:r>
            <a:r>
              <a:rPr lang="de-DE" sz="3000" dirty="0" smtClean="0"/>
              <a:t>notwendig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venja\Documents\Rebhuhnprojekt Filderstadt\Rebhuhnprojekt 2017\Rebhuhn-1 Hüttenweg 05.01.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nja\Documents\Rebhuhnprojekt Filderstadt\Rebhuhnprojekt 2016\Harte Winterzeit für die Rebhuhn-K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venja\Desktop\Futterautoma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310" y="0"/>
            <a:ext cx="4788000" cy="6899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feld 31"/>
          <p:cNvSpPr txBox="1">
            <a:spLocks noChangeArrowheads="1"/>
          </p:cNvSpPr>
          <p:nvPr/>
        </p:nvSpPr>
        <p:spPr bwMode="auto">
          <a:xfrm>
            <a:off x="8143875" y="5691188"/>
            <a:ext cx="1000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>
                <a:solidFill>
                  <a:schemeClr val="bg1"/>
                </a:solidFill>
              </a:rPr>
              <a:t>Lachenmaier</a:t>
            </a:r>
            <a:endParaRPr lang="de-DE" altLang="de-DE" sz="1800">
              <a:solidFill>
                <a:schemeClr val="bg1"/>
              </a:solidFill>
            </a:endParaRPr>
          </a:p>
        </p:txBody>
      </p:sp>
      <p:sp>
        <p:nvSpPr>
          <p:cNvPr id="9" name="Titel 2"/>
          <p:cNvSpPr txBox="1">
            <a:spLocks/>
          </p:cNvSpPr>
          <p:nvPr/>
        </p:nvSpPr>
        <p:spPr bwMode="auto">
          <a:xfrm>
            <a:off x="155575" y="8001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800" kern="0" dirty="0" smtClean="0">
                <a:solidFill>
                  <a:srgbClr val="92D050"/>
                </a:solidFill>
              </a:rPr>
              <a:t>Danke für ihre Aufmerksamkeit</a:t>
            </a:r>
            <a:endParaRPr lang="de-DE" sz="2800" kern="0" dirty="0">
              <a:solidFill>
                <a:srgbClr val="92D050"/>
              </a:solidFill>
            </a:endParaRPr>
          </a:p>
        </p:txBody>
      </p:sp>
      <p:pic>
        <p:nvPicPr>
          <p:cNvPr id="17413" name="Picture 9" descr="nur_schrift_rechts_4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234113"/>
            <a:ext cx="2879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50813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6126163"/>
            <a:ext cx="11826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205538"/>
            <a:ext cx="1927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nur_schrift_rechts_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234113"/>
            <a:ext cx="2879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50813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\\LAZBW-S001\Mitarbeiter$\MueckJ\MueckJ\Eigene Dateien\Eigene Bilder\Lebensraum\Lebensraumschw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268413"/>
            <a:ext cx="3811588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nhaltsplatzhalter 3"/>
          <p:cNvSpPr txBox="1">
            <a:spLocks/>
          </p:cNvSpPr>
          <p:nvPr/>
        </p:nvSpPr>
        <p:spPr bwMode="auto">
          <a:xfrm>
            <a:off x="4421188" y="1930400"/>
            <a:ext cx="4105275" cy="419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Symbol" panose="05050102010706020507" pitchFamily="18" charset="2"/>
              <a:buChar char="-"/>
              <a:defRPr/>
            </a:pPr>
            <a:r>
              <a:rPr lang="de-DE" b="1" dirty="0" smtClean="0"/>
              <a:t>Früher gab es </a:t>
            </a:r>
            <a:r>
              <a:rPr lang="de-DE" b="1" smtClean="0"/>
              <a:t>genügend Lebensräume </a:t>
            </a:r>
            <a:r>
              <a:rPr lang="de-DE" b="1" dirty="0" smtClean="0"/>
              <a:t>und dadurch eine große Artenvielfalt</a:t>
            </a:r>
          </a:p>
          <a:p>
            <a:pPr algn="l">
              <a:defRPr/>
            </a:pPr>
            <a:endParaRPr lang="de-DE" sz="1800" dirty="0" smtClean="0"/>
          </a:p>
          <a:p>
            <a:pPr algn="l">
              <a:defRPr/>
            </a:pPr>
            <a:endParaRPr lang="de-DE" sz="1800" dirty="0" smtClean="0"/>
          </a:p>
          <a:p>
            <a:pPr algn="l">
              <a:defRPr/>
            </a:pPr>
            <a:endParaRPr lang="de-DE" sz="1800" dirty="0" smtClean="0">
              <a:sym typeface="Wingdings" panose="05000000000000000000" pitchFamily="2" charset="2"/>
            </a:endParaRPr>
          </a:p>
          <a:p>
            <a:pPr marL="285750" indent="-285750" algn="l">
              <a:buFont typeface="Symbol" panose="05050102010706020507" pitchFamily="18" charset="2"/>
              <a:buChar char="-"/>
              <a:defRPr/>
            </a:pPr>
            <a:r>
              <a:rPr lang="de-DE" b="1" dirty="0" smtClean="0"/>
              <a:t>Heute fast keine Lebensräume mehr und wenig Arten</a:t>
            </a:r>
          </a:p>
          <a:p>
            <a:pPr algn="l">
              <a:defRPr/>
            </a:pPr>
            <a:endParaRPr lang="de-DE" sz="2000" dirty="0">
              <a:sym typeface="Wingdings" panose="05000000000000000000" pitchFamily="2" charset="2"/>
            </a:endParaRPr>
          </a:p>
        </p:txBody>
      </p:sp>
      <p:sp>
        <p:nvSpPr>
          <p:cNvPr id="5126" name="Textfeld 1"/>
          <p:cNvSpPr txBox="1">
            <a:spLocks noChangeArrowheads="1"/>
          </p:cNvSpPr>
          <p:nvPr/>
        </p:nvSpPr>
        <p:spPr bwMode="auto">
          <a:xfrm>
            <a:off x="155575" y="5865813"/>
            <a:ext cx="11414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100"/>
              <a:t>Schreiber 1980</a:t>
            </a:r>
          </a:p>
        </p:txBody>
      </p:sp>
      <p:pic>
        <p:nvPicPr>
          <p:cNvPr id="5127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6126163"/>
            <a:ext cx="11826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r Verbinder 11"/>
          <p:cNvCxnSpPr/>
          <p:nvPr/>
        </p:nvCxnSpPr>
        <p:spPr>
          <a:xfrm flipH="1">
            <a:off x="155575" y="6061075"/>
            <a:ext cx="878522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2"/>
          <p:cNvSpPr txBox="1">
            <a:spLocks/>
          </p:cNvSpPr>
          <p:nvPr/>
        </p:nvSpPr>
        <p:spPr bwMode="auto">
          <a:xfrm>
            <a:off x="155575" y="8001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800" kern="0" dirty="0" smtClean="0">
                <a:solidFill>
                  <a:srgbClr val="92D050"/>
                </a:solidFill>
              </a:rPr>
              <a:t>Hintergrund – Entwicklung in den letzten Jahrzehnten</a:t>
            </a:r>
            <a:endParaRPr lang="de-DE" sz="2800" kern="0" dirty="0">
              <a:solidFill>
                <a:srgbClr val="92D050"/>
              </a:solidFill>
            </a:endParaRPr>
          </a:p>
        </p:txBody>
      </p:sp>
      <p:pic>
        <p:nvPicPr>
          <p:cNvPr id="5130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6205538"/>
            <a:ext cx="1927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nur_schrift_rechts_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234113"/>
            <a:ext cx="2879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50813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2"/>
          <p:cNvSpPr txBox="1">
            <a:spLocks/>
          </p:cNvSpPr>
          <p:nvPr/>
        </p:nvSpPr>
        <p:spPr bwMode="auto">
          <a:xfrm>
            <a:off x="155575" y="8001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800" kern="0" dirty="0" smtClean="0">
                <a:solidFill>
                  <a:srgbClr val="92D050"/>
                </a:solidFill>
              </a:rPr>
              <a:t>Hintergrund dieser Entwicklung</a:t>
            </a:r>
            <a:endParaRPr lang="de-DE" sz="2800" kern="0" dirty="0">
              <a:solidFill>
                <a:srgbClr val="92D050"/>
              </a:solidFill>
            </a:endParaRPr>
          </a:p>
        </p:txBody>
      </p:sp>
      <p:pic>
        <p:nvPicPr>
          <p:cNvPr id="6149" name="Picture 3" descr="\\LAZBW-S001\Mitarbeiter$\MueckJ\MueckJ\Eigene Dateien\Allianz Niederwild\Vorträge\Lebensraum 2016_bearbeit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01750"/>
            <a:ext cx="75914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Inhaltsplatzhalter 3"/>
          <p:cNvSpPr txBox="1">
            <a:spLocks/>
          </p:cNvSpPr>
          <p:nvPr/>
        </p:nvSpPr>
        <p:spPr bwMode="auto">
          <a:xfrm>
            <a:off x="215900" y="4811713"/>
            <a:ext cx="87122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2400" b="1" dirty="0">
                <a:solidFill>
                  <a:srgbClr val="92D050"/>
                </a:solidFill>
              </a:rPr>
              <a:t>Druck auf die Fläche aus allen </a:t>
            </a:r>
            <a:r>
              <a:rPr lang="de-DE" altLang="de-DE" sz="2400" b="1" dirty="0" smtClean="0">
                <a:solidFill>
                  <a:srgbClr val="92D050"/>
                </a:solidFill>
              </a:rPr>
              <a:t>Richtungen!</a:t>
            </a:r>
          </a:p>
          <a:p>
            <a:pPr algn="ctr">
              <a:buFontTx/>
              <a:buNone/>
            </a:pPr>
            <a:r>
              <a:rPr lang="de-DE" altLang="de-DE" sz="2000" b="1" dirty="0" smtClean="0">
                <a:solidFill>
                  <a:srgbClr val="92D050"/>
                </a:solidFill>
              </a:rPr>
              <a:t>Intensive Landwirtschaft – Flächenverluste - Freizeitbelastung</a:t>
            </a:r>
            <a:endParaRPr lang="de-DE" altLang="de-DE" sz="2000" b="1" dirty="0"/>
          </a:p>
        </p:txBody>
      </p:sp>
      <p:pic>
        <p:nvPicPr>
          <p:cNvPr id="6151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6688" y="6126163"/>
            <a:ext cx="11826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r Verbinder 10"/>
          <p:cNvCxnSpPr/>
          <p:nvPr/>
        </p:nvCxnSpPr>
        <p:spPr>
          <a:xfrm flipH="1">
            <a:off x="155575" y="6061075"/>
            <a:ext cx="878522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3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50" y="6205538"/>
            <a:ext cx="1927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feld 1"/>
          <p:cNvSpPr txBox="1">
            <a:spLocks noChangeArrowheads="1"/>
          </p:cNvSpPr>
          <p:nvPr/>
        </p:nvSpPr>
        <p:spPr bwMode="auto">
          <a:xfrm>
            <a:off x="2535238" y="4171950"/>
            <a:ext cx="2214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Bebauung und Ausgleich,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Infrastruktur</a:t>
            </a:r>
          </a:p>
        </p:txBody>
      </p:sp>
      <p:sp>
        <p:nvSpPr>
          <p:cNvPr id="6155" name="Textfeld 11"/>
          <p:cNvSpPr txBox="1">
            <a:spLocks noChangeArrowheads="1"/>
          </p:cNvSpPr>
          <p:nvPr/>
        </p:nvSpPr>
        <p:spPr bwMode="auto">
          <a:xfrm>
            <a:off x="806450" y="3236913"/>
            <a:ext cx="1370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Biogasanlagen</a:t>
            </a:r>
            <a:endParaRPr lang="de-DE" altLang="de-DE" sz="1800"/>
          </a:p>
        </p:txBody>
      </p:sp>
      <p:sp>
        <p:nvSpPr>
          <p:cNvPr id="6156" name="Textfeld 12"/>
          <p:cNvSpPr txBox="1">
            <a:spLocks noChangeArrowheads="1"/>
          </p:cNvSpPr>
          <p:nvPr/>
        </p:nvSpPr>
        <p:spPr bwMode="auto">
          <a:xfrm>
            <a:off x="4119563" y="2249488"/>
            <a:ext cx="194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Erneuerbare Energien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71600" y="1700808"/>
            <a:ext cx="7056784" cy="28803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4400" b="1" dirty="0" smtClean="0"/>
              <a:t>Situation auf unseren Feldern</a:t>
            </a:r>
          </a:p>
          <a:p>
            <a:pPr algn="ctr"/>
            <a:r>
              <a:rPr lang="de-DE" sz="4400" b="1" dirty="0" smtClean="0"/>
              <a:t>im Jahresverlauf </a:t>
            </a:r>
            <a:endParaRPr lang="de-DE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nja\AppData\Local\Microsoft\Windows\Temporary Internet Files\Content.Outlook\N6VPG6XU\IMG_129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Bildschirmpräsentation (4:3)</PresentationFormat>
  <Paragraphs>106</Paragraphs>
  <Slides>29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Larissa-Design</vt:lpstr>
      <vt:lpstr>Allianz für Niederwild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 Gründe für eine „große“ Allianz</vt:lpstr>
      <vt:lpstr>Folie 15</vt:lpstr>
      <vt:lpstr>Folie 16</vt:lpstr>
      <vt:lpstr>Folie 17</vt:lpstr>
      <vt:lpstr>Zufütterung</vt:lpstr>
      <vt:lpstr>Folie 19</vt:lpstr>
      <vt:lpstr>Folie 20</vt:lpstr>
      <vt:lpstr>Folie 21</vt:lpstr>
      <vt:lpstr>Folie 22</vt:lpstr>
      <vt:lpstr>Folie 23</vt:lpstr>
      <vt:lpstr>Folie 24</vt:lpstr>
      <vt:lpstr>Informationsveranstaltung</vt:lpstr>
      <vt:lpstr>Folie 26</vt:lpstr>
      <vt:lpstr>Folie 27</vt:lpstr>
      <vt:lpstr>Folie 28</vt:lpstr>
      <vt:lpstr>Folie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Allianz für Niederwild</dc:title>
  <dc:creator>Svenja</dc:creator>
  <cp:lastModifiedBy>Svenja</cp:lastModifiedBy>
  <cp:revision>103</cp:revision>
  <dcterms:created xsi:type="dcterms:W3CDTF">2017-03-01T15:39:18Z</dcterms:created>
  <dcterms:modified xsi:type="dcterms:W3CDTF">2017-03-09T11:17:30Z</dcterms:modified>
</cp:coreProperties>
</file>